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64" r:id="rId4"/>
    <p:sldId id="465" r:id="rId5"/>
    <p:sldId id="466" r:id="rId6"/>
    <p:sldId id="413" r:id="rId7"/>
    <p:sldId id="313" r:id="rId8"/>
    <p:sldId id="314" r:id="rId9"/>
    <p:sldId id="467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298" r:id="rId29"/>
    <p:sldId id="432" r:id="rId30"/>
    <p:sldId id="433" r:id="rId31"/>
    <p:sldId id="434" r:id="rId32"/>
    <p:sldId id="436" r:id="rId33"/>
    <p:sldId id="437" r:id="rId34"/>
    <p:sldId id="294" r:id="rId35"/>
    <p:sldId id="293" r:id="rId36"/>
    <p:sldId id="267" r:id="rId37"/>
    <p:sldId id="268" r:id="rId38"/>
    <p:sldId id="439" r:id="rId39"/>
    <p:sldId id="440" r:id="rId40"/>
    <p:sldId id="441" r:id="rId41"/>
    <p:sldId id="442" r:id="rId42"/>
    <p:sldId id="443" r:id="rId43"/>
    <p:sldId id="446" r:id="rId44"/>
    <p:sldId id="445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60" r:id="rId53"/>
    <p:sldId id="461" r:id="rId54"/>
    <p:sldId id="462" r:id="rId55"/>
    <p:sldId id="463" r:id="rId56"/>
    <p:sldId id="464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6"/>
    <p:restoredTop sz="94637"/>
  </p:normalViewPr>
  <p:slideViewPr>
    <p:cSldViewPr snapToGrid="0">
      <p:cViewPr varScale="1">
        <p:scale>
          <a:sx n="83" d="100"/>
          <a:sy n="83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3AC77-D594-4345-8780-1A501F8AD056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C35478-D7C2-FB4B-9899-0C2B3F71FAD1}">
      <dgm:prSet phldrT="[Text]"/>
      <dgm:spPr/>
      <dgm:t>
        <a:bodyPr/>
        <a:lstStyle/>
        <a:p>
          <a:r>
            <a:rPr lang="vi-VN" b="1" dirty="0"/>
            <a:t>Khoa học cổ đại</a:t>
          </a:r>
          <a:r>
            <a:rPr lang="vi-VN" dirty="0"/>
            <a:t> </a:t>
          </a:r>
          <a:endParaRPr lang="en-US" dirty="0"/>
        </a:p>
      </dgm:t>
    </dgm:pt>
    <dgm:pt modelId="{10284430-71E6-2145-A93E-E16AD340B384}" type="parTrans" cxnId="{087040A1-BDD5-8240-ACA2-C75B98B7F081}">
      <dgm:prSet/>
      <dgm:spPr/>
      <dgm:t>
        <a:bodyPr/>
        <a:lstStyle/>
        <a:p>
          <a:endParaRPr lang="en-US"/>
        </a:p>
      </dgm:t>
    </dgm:pt>
    <dgm:pt modelId="{C350461E-7828-934C-86BE-2EFA96AD922F}" type="sibTrans" cxnId="{087040A1-BDD5-8240-ACA2-C75B98B7F081}">
      <dgm:prSet/>
      <dgm:spPr/>
      <dgm:t>
        <a:bodyPr/>
        <a:lstStyle/>
        <a:p>
          <a:endParaRPr lang="en-US"/>
        </a:p>
      </dgm:t>
    </dgm:pt>
    <dgm:pt modelId="{3008A823-FFFA-9D42-AD97-8B540EDE4C0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vi-VN" sz="2000" dirty="0">
              <a:solidFill>
                <a:srgbClr val="002060"/>
              </a:solidFill>
            </a:rPr>
            <a:t>Cung cấp cách lý giải quy luật tự nhiên bằng cặp phạm trù đối lập.</a:t>
          </a:r>
          <a:endParaRPr lang="en-US" sz="2000" dirty="0">
            <a:solidFill>
              <a:srgbClr val="002060"/>
            </a:solidFill>
          </a:endParaRPr>
        </a:p>
      </dgm:t>
    </dgm:pt>
    <dgm:pt modelId="{12267C4C-DB9A-5E4D-B5C7-50336C7904DA}" type="parTrans" cxnId="{96B42A3C-0050-794D-A72B-0BE157B8C15F}">
      <dgm:prSet/>
      <dgm:spPr/>
      <dgm:t>
        <a:bodyPr/>
        <a:lstStyle/>
        <a:p>
          <a:endParaRPr lang="en-US"/>
        </a:p>
      </dgm:t>
    </dgm:pt>
    <dgm:pt modelId="{F4FC13F7-8DA4-9A42-933F-7B31CF58E8A9}" type="sibTrans" cxnId="{96B42A3C-0050-794D-A72B-0BE157B8C15F}">
      <dgm:prSet/>
      <dgm:spPr/>
      <dgm:t>
        <a:bodyPr/>
        <a:lstStyle/>
        <a:p>
          <a:endParaRPr lang="en-US"/>
        </a:p>
      </dgm:t>
    </dgm:pt>
    <dgm:pt modelId="{5BBCF3BD-E192-5C45-8556-437F6B14DC88}">
      <dgm:prSet phldrT="[Text]"/>
      <dgm:spPr/>
      <dgm:t>
        <a:bodyPr/>
        <a:lstStyle/>
        <a:p>
          <a:r>
            <a:rPr lang="vi-VN" b="1" dirty="0"/>
            <a:t>Y học cổ truyền</a:t>
          </a:r>
          <a:endParaRPr lang="en-US" dirty="0"/>
        </a:p>
      </dgm:t>
    </dgm:pt>
    <dgm:pt modelId="{41D787B4-2386-F849-8C81-583A3C04DC52}" type="parTrans" cxnId="{B8EB8C33-B0C3-FB42-94BD-0F9E9C13F316}">
      <dgm:prSet/>
      <dgm:spPr/>
      <dgm:t>
        <a:bodyPr/>
        <a:lstStyle/>
        <a:p>
          <a:endParaRPr lang="en-US"/>
        </a:p>
      </dgm:t>
    </dgm:pt>
    <dgm:pt modelId="{CAC44741-6F84-7C48-9640-FCE7F6068405}" type="sibTrans" cxnId="{B8EB8C33-B0C3-FB42-94BD-0F9E9C13F316}">
      <dgm:prSet/>
      <dgm:spPr/>
      <dgm:t>
        <a:bodyPr/>
        <a:lstStyle/>
        <a:p>
          <a:endParaRPr lang="en-US"/>
        </a:p>
      </dgm:t>
    </dgm:pt>
    <dgm:pt modelId="{B99DEC48-DE74-744E-9B31-D0E9B04F4E8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vi-VN" sz="2000" dirty="0">
              <a:solidFill>
                <a:srgbClr val="002060"/>
              </a:solidFill>
            </a:rPr>
            <a:t>Tạo nền tảng phương pháp luận để chẩn đoán – điều trị – dưỡng sinh.</a:t>
          </a:r>
          <a:endParaRPr lang="en-US" sz="2000" dirty="0">
            <a:solidFill>
              <a:srgbClr val="002060"/>
            </a:solidFill>
          </a:endParaRPr>
        </a:p>
      </dgm:t>
    </dgm:pt>
    <dgm:pt modelId="{CAF16259-5F6D-214C-808F-CF990E3F2D23}" type="parTrans" cxnId="{9223ED63-5058-5B40-B778-4B513077A7C3}">
      <dgm:prSet/>
      <dgm:spPr/>
      <dgm:t>
        <a:bodyPr/>
        <a:lstStyle/>
        <a:p>
          <a:endParaRPr lang="en-US"/>
        </a:p>
      </dgm:t>
    </dgm:pt>
    <dgm:pt modelId="{79592E10-908A-274B-A113-78E2A7AEE3C5}" type="sibTrans" cxnId="{9223ED63-5058-5B40-B778-4B513077A7C3}">
      <dgm:prSet/>
      <dgm:spPr/>
      <dgm:t>
        <a:bodyPr/>
        <a:lstStyle/>
        <a:p>
          <a:endParaRPr lang="en-US"/>
        </a:p>
      </dgm:t>
    </dgm:pt>
    <dgm:pt modelId="{A9CA8AFE-57E2-BB4A-B0F1-BF164ED15DCF}">
      <dgm:prSet phldrT="[Text]"/>
      <dgm:spPr/>
      <dgm:t>
        <a:bodyPr/>
        <a:lstStyle/>
        <a:p>
          <a:r>
            <a:rPr lang="vi-VN" b="1" dirty="0"/>
            <a:t>Văn hóa xã hội</a:t>
          </a:r>
          <a:endParaRPr lang="en-US" dirty="0"/>
        </a:p>
      </dgm:t>
    </dgm:pt>
    <dgm:pt modelId="{FD7CD28C-8557-4A41-B87D-515C1B6D5E9B}" type="parTrans" cxnId="{9CCF0470-FABB-414F-99D2-E6669525FF52}">
      <dgm:prSet/>
      <dgm:spPr/>
      <dgm:t>
        <a:bodyPr/>
        <a:lstStyle/>
        <a:p>
          <a:endParaRPr lang="en-US"/>
        </a:p>
      </dgm:t>
    </dgm:pt>
    <dgm:pt modelId="{8EC5E2B7-6EBA-4C40-BD87-A74C1BF592E1}" type="sibTrans" cxnId="{9CCF0470-FABB-414F-99D2-E6669525FF52}">
      <dgm:prSet/>
      <dgm:spPr/>
      <dgm:t>
        <a:bodyPr/>
        <a:lstStyle/>
        <a:p>
          <a:endParaRPr lang="en-US"/>
        </a:p>
      </dgm:t>
    </dgm:pt>
    <dgm:pt modelId="{36A23B77-D1CF-184C-AC9D-4665576538D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vi-VN" sz="2000" dirty="0">
              <a:solidFill>
                <a:srgbClr val="002060"/>
              </a:solidFill>
            </a:rPr>
            <a:t>Định hình tư duy “hòa hợp, cân bằng”, khác với logic đối kháng tuyệt đối của phương Tây.</a:t>
          </a:r>
          <a:endParaRPr lang="en-US" sz="2000" dirty="0">
            <a:solidFill>
              <a:srgbClr val="002060"/>
            </a:solidFill>
          </a:endParaRPr>
        </a:p>
      </dgm:t>
    </dgm:pt>
    <dgm:pt modelId="{E0893AAD-3C22-AC47-82A7-27AD026478A2}" type="parTrans" cxnId="{A15C3FE2-0E19-9848-8E5A-DC4549DE56EA}">
      <dgm:prSet/>
      <dgm:spPr/>
      <dgm:t>
        <a:bodyPr/>
        <a:lstStyle/>
        <a:p>
          <a:endParaRPr lang="en-US"/>
        </a:p>
      </dgm:t>
    </dgm:pt>
    <dgm:pt modelId="{45C5D540-05C4-9144-8E5F-E74ED19E92E0}" type="sibTrans" cxnId="{A15C3FE2-0E19-9848-8E5A-DC4549DE56EA}">
      <dgm:prSet/>
      <dgm:spPr/>
      <dgm:t>
        <a:bodyPr/>
        <a:lstStyle/>
        <a:p>
          <a:endParaRPr lang="en-US"/>
        </a:p>
      </dgm:t>
    </dgm:pt>
    <dgm:pt modelId="{58D542BA-60B9-1D4C-8BCA-A10E0D4B88D5}" type="pres">
      <dgm:prSet presAssocID="{59E3AC77-D594-4345-8780-1A501F8AD056}" presName="Name0" presStyleCnt="0">
        <dgm:presLayoutVars>
          <dgm:dir/>
          <dgm:animLvl val="lvl"/>
          <dgm:resizeHandles val="exact"/>
        </dgm:presLayoutVars>
      </dgm:prSet>
      <dgm:spPr/>
    </dgm:pt>
    <dgm:pt modelId="{6C697C3A-6E66-E243-B2A5-C814A5D4060D}" type="pres">
      <dgm:prSet presAssocID="{59E3AC77-D594-4345-8780-1A501F8AD056}" presName="tSp" presStyleCnt="0"/>
      <dgm:spPr/>
    </dgm:pt>
    <dgm:pt modelId="{B228966F-804E-DC4E-A299-3ADEB4C6BEDF}" type="pres">
      <dgm:prSet presAssocID="{59E3AC77-D594-4345-8780-1A501F8AD056}" presName="bSp" presStyleCnt="0"/>
      <dgm:spPr/>
    </dgm:pt>
    <dgm:pt modelId="{66576276-7F5B-6241-BCD4-B947A8510ECC}" type="pres">
      <dgm:prSet presAssocID="{59E3AC77-D594-4345-8780-1A501F8AD056}" presName="process" presStyleCnt="0"/>
      <dgm:spPr/>
    </dgm:pt>
    <dgm:pt modelId="{EA53390E-E00C-7F47-880E-5F0AFE64950A}" type="pres">
      <dgm:prSet presAssocID="{0AC35478-D7C2-FB4B-9899-0C2B3F71FAD1}" presName="composite1" presStyleCnt="0"/>
      <dgm:spPr/>
    </dgm:pt>
    <dgm:pt modelId="{619547E3-07F5-B443-A57A-B56C1654163C}" type="pres">
      <dgm:prSet presAssocID="{0AC35478-D7C2-FB4B-9899-0C2B3F71FAD1}" presName="dummyNode1" presStyleLbl="node1" presStyleIdx="0" presStyleCnt="3"/>
      <dgm:spPr/>
    </dgm:pt>
    <dgm:pt modelId="{DE4745C4-4B57-E646-AD95-8EDCAD3059CD}" type="pres">
      <dgm:prSet presAssocID="{0AC35478-D7C2-FB4B-9899-0C2B3F71FAD1}" presName="childNode1" presStyleLbl="bgAcc1" presStyleIdx="0" presStyleCnt="3">
        <dgm:presLayoutVars>
          <dgm:bulletEnabled val="1"/>
        </dgm:presLayoutVars>
      </dgm:prSet>
      <dgm:spPr/>
    </dgm:pt>
    <dgm:pt modelId="{B097963F-1F42-7B45-A7B1-C0F3D0949B1A}" type="pres">
      <dgm:prSet presAssocID="{0AC35478-D7C2-FB4B-9899-0C2B3F71FAD1}" presName="childNode1tx" presStyleLbl="bgAcc1" presStyleIdx="0" presStyleCnt="3">
        <dgm:presLayoutVars>
          <dgm:bulletEnabled val="1"/>
        </dgm:presLayoutVars>
      </dgm:prSet>
      <dgm:spPr/>
    </dgm:pt>
    <dgm:pt modelId="{12701A17-41D1-DF48-954D-B848C331B8A1}" type="pres">
      <dgm:prSet presAssocID="{0AC35478-D7C2-FB4B-9899-0C2B3F71FAD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35842A2-0390-8B42-853D-81A5380EB837}" type="pres">
      <dgm:prSet presAssocID="{0AC35478-D7C2-FB4B-9899-0C2B3F71FAD1}" presName="connSite1" presStyleCnt="0"/>
      <dgm:spPr/>
    </dgm:pt>
    <dgm:pt modelId="{86558D16-8022-834B-B4F9-4982E9BFC64D}" type="pres">
      <dgm:prSet presAssocID="{C350461E-7828-934C-86BE-2EFA96AD922F}" presName="Name9" presStyleLbl="sibTrans2D1" presStyleIdx="0" presStyleCnt="2"/>
      <dgm:spPr/>
    </dgm:pt>
    <dgm:pt modelId="{EF893D81-D745-484B-985E-42991C5F71C4}" type="pres">
      <dgm:prSet presAssocID="{5BBCF3BD-E192-5C45-8556-437F6B14DC88}" presName="composite2" presStyleCnt="0"/>
      <dgm:spPr/>
    </dgm:pt>
    <dgm:pt modelId="{7DC4FD22-A99A-404D-94E8-BC449A0A3092}" type="pres">
      <dgm:prSet presAssocID="{5BBCF3BD-E192-5C45-8556-437F6B14DC88}" presName="dummyNode2" presStyleLbl="node1" presStyleIdx="0" presStyleCnt="3"/>
      <dgm:spPr/>
    </dgm:pt>
    <dgm:pt modelId="{0D75E421-3AD0-CB40-AB30-D7650327F723}" type="pres">
      <dgm:prSet presAssocID="{5BBCF3BD-E192-5C45-8556-437F6B14DC88}" presName="childNode2" presStyleLbl="bgAcc1" presStyleIdx="1" presStyleCnt="3">
        <dgm:presLayoutVars>
          <dgm:bulletEnabled val="1"/>
        </dgm:presLayoutVars>
      </dgm:prSet>
      <dgm:spPr/>
    </dgm:pt>
    <dgm:pt modelId="{BC898BB8-C4F8-1E4F-AFE9-B11523B48DC7}" type="pres">
      <dgm:prSet presAssocID="{5BBCF3BD-E192-5C45-8556-437F6B14DC88}" presName="childNode2tx" presStyleLbl="bgAcc1" presStyleIdx="1" presStyleCnt="3">
        <dgm:presLayoutVars>
          <dgm:bulletEnabled val="1"/>
        </dgm:presLayoutVars>
      </dgm:prSet>
      <dgm:spPr/>
    </dgm:pt>
    <dgm:pt modelId="{B6846D79-B61E-1845-BD65-A2B5C6E9D13A}" type="pres">
      <dgm:prSet presAssocID="{5BBCF3BD-E192-5C45-8556-437F6B14DC8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A540C47-AF2A-664B-99B7-9C77C30E058D}" type="pres">
      <dgm:prSet presAssocID="{5BBCF3BD-E192-5C45-8556-437F6B14DC88}" presName="connSite2" presStyleCnt="0"/>
      <dgm:spPr/>
    </dgm:pt>
    <dgm:pt modelId="{4B2C63A5-C15B-BA41-B830-9A5D1F8ABC9C}" type="pres">
      <dgm:prSet presAssocID="{CAC44741-6F84-7C48-9640-FCE7F6068405}" presName="Name18" presStyleLbl="sibTrans2D1" presStyleIdx="1" presStyleCnt="2"/>
      <dgm:spPr/>
    </dgm:pt>
    <dgm:pt modelId="{D77E08E7-1B66-A849-8E45-90C690AF3F71}" type="pres">
      <dgm:prSet presAssocID="{A9CA8AFE-57E2-BB4A-B0F1-BF164ED15DCF}" presName="composite1" presStyleCnt="0"/>
      <dgm:spPr/>
    </dgm:pt>
    <dgm:pt modelId="{DF86117F-4C3E-8547-802E-3BC9554C5C23}" type="pres">
      <dgm:prSet presAssocID="{A9CA8AFE-57E2-BB4A-B0F1-BF164ED15DCF}" presName="dummyNode1" presStyleLbl="node1" presStyleIdx="1" presStyleCnt="3"/>
      <dgm:spPr/>
    </dgm:pt>
    <dgm:pt modelId="{9E4DCD8B-62AC-A641-92BF-6567A29E2C4F}" type="pres">
      <dgm:prSet presAssocID="{A9CA8AFE-57E2-BB4A-B0F1-BF164ED15DCF}" presName="childNode1" presStyleLbl="bgAcc1" presStyleIdx="2" presStyleCnt="3">
        <dgm:presLayoutVars>
          <dgm:bulletEnabled val="1"/>
        </dgm:presLayoutVars>
      </dgm:prSet>
      <dgm:spPr/>
    </dgm:pt>
    <dgm:pt modelId="{369A5F91-22C7-5D44-9152-2CAA4A45A1A7}" type="pres">
      <dgm:prSet presAssocID="{A9CA8AFE-57E2-BB4A-B0F1-BF164ED15DCF}" presName="childNode1tx" presStyleLbl="bgAcc1" presStyleIdx="2" presStyleCnt="3">
        <dgm:presLayoutVars>
          <dgm:bulletEnabled val="1"/>
        </dgm:presLayoutVars>
      </dgm:prSet>
      <dgm:spPr/>
    </dgm:pt>
    <dgm:pt modelId="{AF9857C9-110E-F146-8668-D955DAC21487}" type="pres">
      <dgm:prSet presAssocID="{A9CA8AFE-57E2-BB4A-B0F1-BF164ED15DCF}" presName="parentNode1" presStyleLbl="node1" presStyleIdx="2" presStyleCnt="3" custLinFactNeighborX="-1865" custLinFactNeighborY="25017">
        <dgm:presLayoutVars>
          <dgm:chMax val="1"/>
          <dgm:bulletEnabled val="1"/>
        </dgm:presLayoutVars>
      </dgm:prSet>
      <dgm:spPr/>
    </dgm:pt>
    <dgm:pt modelId="{28E58D73-BA87-4840-BD06-276D01131778}" type="pres">
      <dgm:prSet presAssocID="{A9CA8AFE-57E2-BB4A-B0F1-BF164ED15DCF}" presName="connSite1" presStyleCnt="0"/>
      <dgm:spPr/>
    </dgm:pt>
  </dgm:ptLst>
  <dgm:cxnLst>
    <dgm:cxn modelId="{611F2219-06CD-8E42-9F2F-1E7829298D90}" type="presOf" srcId="{B99DEC48-DE74-744E-9B31-D0E9B04F4E8A}" destId="{BC898BB8-C4F8-1E4F-AFE9-B11523B48DC7}" srcOrd="1" destOrd="0" presId="urn:microsoft.com/office/officeart/2005/8/layout/hProcess4"/>
    <dgm:cxn modelId="{9B3A791B-DD1D-C242-B3BD-5031345A295D}" type="presOf" srcId="{3008A823-FFFA-9D42-AD97-8B540EDE4C00}" destId="{B097963F-1F42-7B45-A7B1-C0F3D0949B1A}" srcOrd="1" destOrd="0" presId="urn:microsoft.com/office/officeart/2005/8/layout/hProcess4"/>
    <dgm:cxn modelId="{B8EB8C33-B0C3-FB42-94BD-0F9E9C13F316}" srcId="{59E3AC77-D594-4345-8780-1A501F8AD056}" destId="{5BBCF3BD-E192-5C45-8556-437F6B14DC88}" srcOrd="1" destOrd="0" parTransId="{41D787B4-2386-F849-8C81-583A3C04DC52}" sibTransId="{CAC44741-6F84-7C48-9640-FCE7F6068405}"/>
    <dgm:cxn modelId="{96B42A3C-0050-794D-A72B-0BE157B8C15F}" srcId="{0AC35478-D7C2-FB4B-9899-0C2B3F71FAD1}" destId="{3008A823-FFFA-9D42-AD97-8B540EDE4C00}" srcOrd="0" destOrd="0" parTransId="{12267C4C-DB9A-5E4D-B5C7-50336C7904DA}" sibTransId="{F4FC13F7-8DA4-9A42-933F-7B31CF58E8A9}"/>
    <dgm:cxn modelId="{E11B2346-536D-7442-9FAA-6AD9F49F6824}" type="presOf" srcId="{5BBCF3BD-E192-5C45-8556-437F6B14DC88}" destId="{B6846D79-B61E-1845-BD65-A2B5C6E9D13A}" srcOrd="0" destOrd="0" presId="urn:microsoft.com/office/officeart/2005/8/layout/hProcess4"/>
    <dgm:cxn modelId="{BF4A8163-7220-7741-B683-1DD521EA4B89}" type="presOf" srcId="{C350461E-7828-934C-86BE-2EFA96AD922F}" destId="{86558D16-8022-834B-B4F9-4982E9BFC64D}" srcOrd="0" destOrd="0" presId="urn:microsoft.com/office/officeart/2005/8/layout/hProcess4"/>
    <dgm:cxn modelId="{9223ED63-5058-5B40-B778-4B513077A7C3}" srcId="{5BBCF3BD-E192-5C45-8556-437F6B14DC88}" destId="{B99DEC48-DE74-744E-9B31-D0E9B04F4E8A}" srcOrd="0" destOrd="0" parTransId="{CAF16259-5F6D-214C-808F-CF990E3F2D23}" sibTransId="{79592E10-908A-274B-A113-78E2A7AEE3C5}"/>
    <dgm:cxn modelId="{9CCF0470-FABB-414F-99D2-E6669525FF52}" srcId="{59E3AC77-D594-4345-8780-1A501F8AD056}" destId="{A9CA8AFE-57E2-BB4A-B0F1-BF164ED15DCF}" srcOrd="2" destOrd="0" parTransId="{FD7CD28C-8557-4A41-B87D-515C1B6D5E9B}" sibTransId="{8EC5E2B7-6EBA-4C40-BD87-A74C1BF592E1}"/>
    <dgm:cxn modelId="{C4A31C78-8AD5-CE4A-958C-2ABAB0A4AC83}" type="presOf" srcId="{0AC35478-D7C2-FB4B-9899-0C2B3F71FAD1}" destId="{12701A17-41D1-DF48-954D-B848C331B8A1}" srcOrd="0" destOrd="0" presId="urn:microsoft.com/office/officeart/2005/8/layout/hProcess4"/>
    <dgm:cxn modelId="{5F58B479-8DDE-2743-B49C-5551DB5D5102}" type="presOf" srcId="{59E3AC77-D594-4345-8780-1A501F8AD056}" destId="{58D542BA-60B9-1D4C-8BCA-A10E0D4B88D5}" srcOrd="0" destOrd="0" presId="urn:microsoft.com/office/officeart/2005/8/layout/hProcess4"/>
    <dgm:cxn modelId="{58785D86-0B1F-4F40-BDD7-11C1EF5141E9}" type="presOf" srcId="{A9CA8AFE-57E2-BB4A-B0F1-BF164ED15DCF}" destId="{AF9857C9-110E-F146-8668-D955DAC21487}" srcOrd="0" destOrd="0" presId="urn:microsoft.com/office/officeart/2005/8/layout/hProcess4"/>
    <dgm:cxn modelId="{EF3FF787-2A6A-B84A-B495-8C2E3F9F298C}" type="presOf" srcId="{B99DEC48-DE74-744E-9B31-D0E9B04F4E8A}" destId="{0D75E421-3AD0-CB40-AB30-D7650327F723}" srcOrd="0" destOrd="0" presId="urn:microsoft.com/office/officeart/2005/8/layout/hProcess4"/>
    <dgm:cxn modelId="{B1D0679C-6EEC-6741-8ADF-21C44845063D}" type="presOf" srcId="{3008A823-FFFA-9D42-AD97-8B540EDE4C00}" destId="{DE4745C4-4B57-E646-AD95-8EDCAD3059CD}" srcOrd="0" destOrd="0" presId="urn:microsoft.com/office/officeart/2005/8/layout/hProcess4"/>
    <dgm:cxn modelId="{087040A1-BDD5-8240-ACA2-C75B98B7F081}" srcId="{59E3AC77-D594-4345-8780-1A501F8AD056}" destId="{0AC35478-D7C2-FB4B-9899-0C2B3F71FAD1}" srcOrd="0" destOrd="0" parTransId="{10284430-71E6-2145-A93E-E16AD340B384}" sibTransId="{C350461E-7828-934C-86BE-2EFA96AD922F}"/>
    <dgm:cxn modelId="{BE8EBFA4-C3F9-9044-9EB7-BEC1768F45BC}" type="presOf" srcId="{36A23B77-D1CF-184C-AC9D-4665576538DB}" destId="{9E4DCD8B-62AC-A641-92BF-6567A29E2C4F}" srcOrd="0" destOrd="0" presId="urn:microsoft.com/office/officeart/2005/8/layout/hProcess4"/>
    <dgm:cxn modelId="{DB9A17E1-D1C1-D24F-BF79-ED8FE5A3BD74}" type="presOf" srcId="{CAC44741-6F84-7C48-9640-FCE7F6068405}" destId="{4B2C63A5-C15B-BA41-B830-9A5D1F8ABC9C}" srcOrd="0" destOrd="0" presId="urn:microsoft.com/office/officeart/2005/8/layout/hProcess4"/>
    <dgm:cxn modelId="{A15C3FE2-0E19-9848-8E5A-DC4549DE56EA}" srcId="{A9CA8AFE-57E2-BB4A-B0F1-BF164ED15DCF}" destId="{36A23B77-D1CF-184C-AC9D-4665576538DB}" srcOrd="0" destOrd="0" parTransId="{E0893AAD-3C22-AC47-82A7-27AD026478A2}" sibTransId="{45C5D540-05C4-9144-8E5F-E74ED19E92E0}"/>
    <dgm:cxn modelId="{41C132E3-059C-7642-A4F4-50DFD517B3BF}" type="presOf" srcId="{36A23B77-D1CF-184C-AC9D-4665576538DB}" destId="{369A5F91-22C7-5D44-9152-2CAA4A45A1A7}" srcOrd="1" destOrd="0" presId="urn:microsoft.com/office/officeart/2005/8/layout/hProcess4"/>
    <dgm:cxn modelId="{80BCE58C-4094-5543-8E07-E5DB8AC4BED5}" type="presParOf" srcId="{58D542BA-60B9-1D4C-8BCA-A10E0D4B88D5}" destId="{6C697C3A-6E66-E243-B2A5-C814A5D4060D}" srcOrd="0" destOrd="0" presId="urn:microsoft.com/office/officeart/2005/8/layout/hProcess4"/>
    <dgm:cxn modelId="{BCE2CF27-8A7D-B84D-BAE5-AEF60B602BEF}" type="presParOf" srcId="{58D542BA-60B9-1D4C-8BCA-A10E0D4B88D5}" destId="{B228966F-804E-DC4E-A299-3ADEB4C6BEDF}" srcOrd="1" destOrd="0" presId="urn:microsoft.com/office/officeart/2005/8/layout/hProcess4"/>
    <dgm:cxn modelId="{16ED0EED-27CA-B346-A77F-E9EEB5FC223B}" type="presParOf" srcId="{58D542BA-60B9-1D4C-8BCA-A10E0D4B88D5}" destId="{66576276-7F5B-6241-BCD4-B947A8510ECC}" srcOrd="2" destOrd="0" presId="urn:microsoft.com/office/officeart/2005/8/layout/hProcess4"/>
    <dgm:cxn modelId="{6CFFCD09-9052-8C40-8E93-9C7D60112AD9}" type="presParOf" srcId="{66576276-7F5B-6241-BCD4-B947A8510ECC}" destId="{EA53390E-E00C-7F47-880E-5F0AFE64950A}" srcOrd="0" destOrd="0" presId="urn:microsoft.com/office/officeart/2005/8/layout/hProcess4"/>
    <dgm:cxn modelId="{ECF724A8-A9E3-B446-8B8A-3ADDEC560C97}" type="presParOf" srcId="{EA53390E-E00C-7F47-880E-5F0AFE64950A}" destId="{619547E3-07F5-B443-A57A-B56C1654163C}" srcOrd="0" destOrd="0" presId="urn:microsoft.com/office/officeart/2005/8/layout/hProcess4"/>
    <dgm:cxn modelId="{4475F7B5-DE42-7D4A-A8F6-89974D824394}" type="presParOf" srcId="{EA53390E-E00C-7F47-880E-5F0AFE64950A}" destId="{DE4745C4-4B57-E646-AD95-8EDCAD3059CD}" srcOrd="1" destOrd="0" presId="urn:microsoft.com/office/officeart/2005/8/layout/hProcess4"/>
    <dgm:cxn modelId="{DE5FAEA1-9ECF-9E43-AC4C-43563F449526}" type="presParOf" srcId="{EA53390E-E00C-7F47-880E-5F0AFE64950A}" destId="{B097963F-1F42-7B45-A7B1-C0F3D0949B1A}" srcOrd="2" destOrd="0" presId="urn:microsoft.com/office/officeart/2005/8/layout/hProcess4"/>
    <dgm:cxn modelId="{4DA3F101-22C4-BB44-9424-39CB5D1D3A58}" type="presParOf" srcId="{EA53390E-E00C-7F47-880E-5F0AFE64950A}" destId="{12701A17-41D1-DF48-954D-B848C331B8A1}" srcOrd="3" destOrd="0" presId="urn:microsoft.com/office/officeart/2005/8/layout/hProcess4"/>
    <dgm:cxn modelId="{BDB958DB-17B9-E442-8DD5-F8811BAD0C9D}" type="presParOf" srcId="{EA53390E-E00C-7F47-880E-5F0AFE64950A}" destId="{435842A2-0390-8B42-853D-81A5380EB837}" srcOrd="4" destOrd="0" presId="urn:microsoft.com/office/officeart/2005/8/layout/hProcess4"/>
    <dgm:cxn modelId="{567E4185-49C0-B442-A5E2-B7C2E8DC6C29}" type="presParOf" srcId="{66576276-7F5B-6241-BCD4-B947A8510ECC}" destId="{86558D16-8022-834B-B4F9-4982E9BFC64D}" srcOrd="1" destOrd="0" presId="urn:microsoft.com/office/officeart/2005/8/layout/hProcess4"/>
    <dgm:cxn modelId="{FD5D81EB-F8F5-014F-B613-761A7B02E9DC}" type="presParOf" srcId="{66576276-7F5B-6241-BCD4-B947A8510ECC}" destId="{EF893D81-D745-484B-985E-42991C5F71C4}" srcOrd="2" destOrd="0" presId="urn:microsoft.com/office/officeart/2005/8/layout/hProcess4"/>
    <dgm:cxn modelId="{144ADBCF-78CC-4B40-92C6-F66DCC362EA4}" type="presParOf" srcId="{EF893D81-D745-484B-985E-42991C5F71C4}" destId="{7DC4FD22-A99A-404D-94E8-BC449A0A3092}" srcOrd="0" destOrd="0" presId="urn:microsoft.com/office/officeart/2005/8/layout/hProcess4"/>
    <dgm:cxn modelId="{D0370762-01F7-5F44-9C2D-65DBD0150023}" type="presParOf" srcId="{EF893D81-D745-484B-985E-42991C5F71C4}" destId="{0D75E421-3AD0-CB40-AB30-D7650327F723}" srcOrd="1" destOrd="0" presId="urn:microsoft.com/office/officeart/2005/8/layout/hProcess4"/>
    <dgm:cxn modelId="{3D169515-E68F-2F4F-84F9-E65786765D9B}" type="presParOf" srcId="{EF893D81-D745-484B-985E-42991C5F71C4}" destId="{BC898BB8-C4F8-1E4F-AFE9-B11523B48DC7}" srcOrd="2" destOrd="0" presId="urn:microsoft.com/office/officeart/2005/8/layout/hProcess4"/>
    <dgm:cxn modelId="{EE1BDA54-3E7B-B34D-B4DB-C351CC06AFFD}" type="presParOf" srcId="{EF893D81-D745-484B-985E-42991C5F71C4}" destId="{B6846D79-B61E-1845-BD65-A2B5C6E9D13A}" srcOrd="3" destOrd="0" presId="urn:microsoft.com/office/officeart/2005/8/layout/hProcess4"/>
    <dgm:cxn modelId="{43A68662-6922-E248-B8F5-3064E4E32DF2}" type="presParOf" srcId="{EF893D81-D745-484B-985E-42991C5F71C4}" destId="{5A540C47-AF2A-664B-99B7-9C77C30E058D}" srcOrd="4" destOrd="0" presId="urn:microsoft.com/office/officeart/2005/8/layout/hProcess4"/>
    <dgm:cxn modelId="{749DFE75-D9DF-9741-80D2-09A42D219751}" type="presParOf" srcId="{66576276-7F5B-6241-BCD4-B947A8510ECC}" destId="{4B2C63A5-C15B-BA41-B830-9A5D1F8ABC9C}" srcOrd="3" destOrd="0" presId="urn:microsoft.com/office/officeart/2005/8/layout/hProcess4"/>
    <dgm:cxn modelId="{658AB224-3925-7848-A1CF-A3DECCBC4E39}" type="presParOf" srcId="{66576276-7F5B-6241-BCD4-B947A8510ECC}" destId="{D77E08E7-1B66-A849-8E45-90C690AF3F71}" srcOrd="4" destOrd="0" presId="urn:microsoft.com/office/officeart/2005/8/layout/hProcess4"/>
    <dgm:cxn modelId="{3F6690FC-E77E-1E4D-9B0A-814594EFE56E}" type="presParOf" srcId="{D77E08E7-1B66-A849-8E45-90C690AF3F71}" destId="{DF86117F-4C3E-8547-802E-3BC9554C5C23}" srcOrd="0" destOrd="0" presId="urn:microsoft.com/office/officeart/2005/8/layout/hProcess4"/>
    <dgm:cxn modelId="{653C5F10-6A89-584B-A3FA-BCC6025645EB}" type="presParOf" srcId="{D77E08E7-1B66-A849-8E45-90C690AF3F71}" destId="{9E4DCD8B-62AC-A641-92BF-6567A29E2C4F}" srcOrd="1" destOrd="0" presId="urn:microsoft.com/office/officeart/2005/8/layout/hProcess4"/>
    <dgm:cxn modelId="{E5B7B6BD-95E9-E243-B75C-339C5A7AB6DA}" type="presParOf" srcId="{D77E08E7-1B66-A849-8E45-90C690AF3F71}" destId="{369A5F91-22C7-5D44-9152-2CAA4A45A1A7}" srcOrd="2" destOrd="0" presId="urn:microsoft.com/office/officeart/2005/8/layout/hProcess4"/>
    <dgm:cxn modelId="{A19F7D29-95A3-3D45-95E0-161D1C4FEC43}" type="presParOf" srcId="{D77E08E7-1B66-A849-8E45-90C690AF3F71}" destId="{AF9857C9-110E-F146-8668-D955DAC21487}" srcOrd="3" destOrd="0" presId="urn:microsoft.com/office/officeart/2005/8/layout/hProcess4"/>
    <dgm:cxn modelId="{256B7AE3-E377-DB4A-94A5-1CF363230963}" type="presParOf" srcId="{D77E08E7-1B66-A849-8E45-90C690AF3F71}" destId="{28E58D73-BA87-4840-BD06-276D0113177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56A40-8FDE-104D-A8AE-BF401F49BEC5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DC0A8-7CA5-6F46-BB5C-BE547657B2F0}">
      <dgm:prSet phldrT="[Text]" custT="1"/>
      <dgm:spPr/>
      <dgm:t>
        <a:bodyPr/>
        <a:lstStyle/>
        <a:p>
          <a:r>
            <a:rPr lang="vi-VN" sz="1600" b="1" dirty="0"/>
            <a:t>Khởi phát – Âm Dương mất quân bình </a:t>
          </a:r>
          <a:endParaRPr lang="en-US" sz="1600" dirty="0"/>
        </a:p>
      </dgm:t>
    </dgm:pt>
    <dgm:pt modelId="{13930E44-30C3-6F45-851E-FED15EC58C23}" type="parTrans" cxnId="{679E74DE-655F-C34B-9678-D6C04E371C1C}">
      <dgm:prSet/>
      <dgm:spPr/>
      <dgm:t>
        <a:bodyPr/>
        <a:lstStyle/>
        <a:p>
          <a:endParaRPr lang="en-US" sz="1600"/>
        </a:p>
      </dgm:t>
    </dgm:pt>
    <dgm:pt modelId="{41201147-EB3D-7D4F-BC23-49327F5EBC64}" type="sibTrans" cxnId="{679E74DE-655F-C34B-9678-D6C04E371C1C}">
      <dgm:prSet custT="1"/>
      <dgm:spPr/>
      <dgm:t>
        <a:bodyPr/>
        <a:lstStyle/>
        <a:p>
          <a:endParaRPr lang="en-US" sz="1600"/>
        </a:p>
      </dgm:t>
    </dgm:pt>
    <dgm:pt modelId="{0047D23F-8C30-8241-B66B-E844F1DEA42B}">
      <dgm:prSet phldrT="[Text]" custT="1"/>
      <dgm:spPr/>
      <dgm:t>
        <a:bodyPr/>
        <a:lstStyle/>
        <a:p>
          <a:r>
            <a:rPr lang="vi-VN" sz="1800" dirty="0"/>
            <a:t>Ngoại tà xâm nhập →  mất cân bằng cục bộ.</a:t>
          </a:r>
          <a:endParaRPr lang="en-US" sz="1800" dirty="0"/>
        </a:p>
      </dgm:t>
    </dgm:pt>
    <dgm:pt modelId="{09CBBD0E-5161-E141-96C1-92340539F8B5}" type="parTrans" cxnId="{B875E87C-1A91-ED46-87BF-B42B41677F49}">
      <dgm:prSet/>
      <dgm:spPr/>
      <dgm:t>
        <a:bodyPr/>
        <a:lstStyle/>
        <a:p>
          <a:endParaRPr lang="en-US" sz="1600"/>
        </a:p>
      </dgm:t>
    </dgm:pt>
    <dgm:pt modelId="{118C452A-6270-C144-8AFB-4FF5506B778C}" type="sibTrans" cxnId="{B875E87C-1A91-ED46-87BF-B42B41677F49}">
      <dgm:prSet/>
      <dgm:spPr/>
      <dgm:t>
        <a:bodyPr/>
        <a:lstStyle/>
        <a:p>
          <a:endParaRPr lang="en-US" sz="1600"/>
        </a:p>
      </dgm:t>
    </dgm:pt>
    <dgm:pt modelId="{3FE98BCF-40DD-2B4B-91F4-045E0EF48325}">
      <dgm:prSet phldrT="[Text]" custT="1"/>
      <dgm:spPr/>
      <dgm:t>
        <a:bodyPr/>
        <a:lstStyle/>
        <a:p>
          <a:r>
            <a:rPr lang="vi-VN" sz="1600" b="1" dirty="0"/>
            <a:t>Tiến triển – Âm Dương thiên lệch rõ</a:t>
          </a:r>
          <a:endParaRPr lang="en-US" sz="1600" dirty="0"/>
        </a:p>
      </dgm:t>
    </dgm:pt>
    <dgm:pt modelId="{C3276E56-A45C-2E4C-BB5F-29F20A745155}" type="parTrans" cxnId="{A5BFBDCC-2535-2D4C-A289-B32160502299}">
      <dgm:prSet/>
      <dgm:spPr/>
      <dgm:t>
        <a:bodyPr/>
        <a:lstStyle/>
        <a:p>
          <a:endParaRPr lang="en-US" sz="1600"/>
        </a:p>
      </dgm:t>
    </dgm:pt>
    <dgm:pt modelId="{B738C45C-D3BE-A941-B490-5131BA83D702}" type="sibTrans" cxnId="{A5BFBDCC-2535-2D4C-A289-B32160502299}">
      <dgm:prSet custT="1"/>
      <dgm:spPr/>
      <dgm:t>
        <a:bodyPr/>
        <a:lstStyle/>
        <a:p>
          <a:endParaRPr lang="en-US" sz="1600"/>
        </a:p>
      </dgm:t>
    </dgm:pt>
    <dgm:pt modelId="{21F17648-5043-C74B-997A-5B233187A7A9}">
      <dgm:prSet phldrT="[Text]" custT="1"/>
      <dgm:spPr/>
      <dgm:t>
        <a:bodyPr/>
        <a:lstStyle/>
        <a:p>
          <a:r>
            <a:rPr lang="vi-VN" sz="1800" dirty="0"/>
            <a:t>Tà khí thịnh hoặc chính khí suy → sự chênh lệch rõ rệt.</a:t>
          </a:r>
          <a:endParaRPr lang="en-US" sz="1800" dirty="0"/>
        </a:p>
      </dgm:t>
    </dgm:pt>
    <dgm:pt modelId="{19F3A61D-B996-EB48-936F-50BBF64E8D0E}" type="parTrans" cxnId="{2BB20309-266F-2042-BFD5-51C5C0E7122C}">
      <dgm:prSet/>
      <dgm:spPr/>
      <dgm:t>
        <a:bodyPr/>
        <a:lstStyle/>
        <a:p>
          <a:endParaRPr lang="en-US" sz="1600"/>
        </a:p>
      </dgm:t>
    </dgm:pt>
    <dgm:pt modelId="{306005FA-1E2B-894E-B857-1C6728BC93DA}" type="sibTrans" cxnId="{2BB20309-266F-2042-BFD5-51C5C0E7122C}">
      <dgm:prSet/>
      <dgm:spPr/>
      <dgm:t>
        <a:bodyPr/>
        <a:lstStyle/>
        <a:p>
          <a:endParaRPr lang="en-US" sz="1600"/>
        </a:p>
      </dgm:t>
    </dgm:pt>
    <dgm:pt modelId="{839C0FAC-604C-034D-BB04-E4F39369DFC6}">
      <dgm:prSet phldrT="[Text]" custT="1"/>
      <dgm:spPr/>
      <dgm:t>
        <a:bodyPr/>
        <a:lstStyle/>
        <a:p>
          <a:r>
            <a:rPr lang="vi-VN" sz="1600" b="1" dirty="0"/>
            <a:t>Gđ chuyển hóa – cực sinh đối cực</a:t>
          </a:r>
          <a:endParaRPr lang="en-US" sz="1600" dirty="0"/>
        </a:p>
      </dgm:t>
    </dgm:pt>
    <dgm:pt modelId="{8B834692-337B-2846-A80D-C79BA2E5B3BC}" type="parTrans" cxnId="{B6862911-AB81-3946-861B-BD0EC6876741}">
      <dgm:prSet/>
      <dgm:spPr/>
      <dgm:t>
        <a:bodyPr/>
        <a:lstStyle/>
        <a:p>
          <a:endParaRPr lang="en-US" sz="1600"/>
        </a:p>
      </dgm:t>
    </dgm:pt>
    <dgm:pt modelId="{F7D1D7D0-1204-5B42-8117-215E4493CCF9}" type="sibTrans" cxnId="{B6862911-AB81-3946-861B-BD0EC6876741}">
      <dgm:prSet custT="1"/>
      <dgm:spPr/>
      <dgm:t>
        <a:bodyPr/>
        <a:lstStyle/>
        <a:p>
          <a:endParaRPr lang="en-US" sz="1600"/>
        </a:p>
      </dgm:t>
    </dgm:pt>
    <dgm:pt modelId="{B7EB98F0-F740-F74A-9C78-D92AB2752F9A}">
      <dgm:prSet phldrT="[Text]" custT="1"/>
      <dgm:spPr/>
      <dgm:t>
        <a:bodyPr/>
        <a:lstStyle/>
        <a:p>
          <a:r>
            <a:rPr lang="vi-VN" sz="1600" dirty="0"/>
            <a:t>Khi Âm hoặc Dương đến cực điểm, sẽ chuyển hóa:</a:t>
          </a:r>
          <a:endParaRPr lang="en-US" sz="1600" dirty="0"/>
        </a:p>
      </dgm:t>
    </dgm:pt>
    <dgm:pt modelId="{F9645DDE-C4BA-7548-9D48-F1D1D1269AF7}" type="parTrans" cxnId="{11CEF7C1-3B9A-2248-82A8-B906796EB2C0}">
      <dgm:prSet/>
      <dgm:spPr/>
      <dgm:t>
        <a:bodyPr/>
        <a:lstStyle/>
        <a:p>
          <a:endParaRPr lang="en-US" sz="1600"/>
        </a:p>
      </dgm:t>
    </dgm:pt>
    <dgm:pt modelId="{8D54AE6B-B44B-A040-9771-ABF99EF379D5}" type="sibTrans" cxnId="{11CEF7C1-3B9A-2248-82A8-B906796EB2C0}">
      <dgm:prSet/>
      <dgm:spPr/>
      <dgm:t>
        <a:bodyPr/>
        <a:lstStyle/>
        <a:p>
          <a:endParaRPr lang="en-US" sz="1600"/>
        </a:p>
      </dgm:t>
    </dgm:pt>
    <dgm:pt modelId="{999701E4-E38A-2843-A98E-9ADCF947F131}">
      <dgm:prSet custT="1"/>
      <dgm:spPr/>
      <dgm:t>
        <a:bodyPr/>
        <a:lstStyle/>
        <a:p>
          <a:r>
            <a:rPr lang="vi-VN" sz="1800" dirty="0"/>
            <a:t>VD: cảm phong hàn → dương khí bị bế ở biểu → ố hàn, sốt nhẹ, không mồ hôi.</a:t>
          </a:r>
        </a:p>
      </dgm:t>
    </dgm:pt>
    <dgm:pt modelId="{80BF4845-4C85-E54D-92F3-66A616A6B7E6}" type="parTrans" cxnId="{F8BB7D9D-C020-8544-9CD2-F11DE780D357}">
      <dgm:prSet/>
      <dgm:spPr/>
      <dgm:t>
        <a:bodyPr/>
        <a:lstStyle/>
        <a:p>
          <a:endParaRPr lang="en-US" sz="1600"/>
        </a:p>
      </dgm:t>
    </dgm:pt>
    <dgm:pt modelId="{7BD4AA97-99DF-5A43-A1C1-6CBA82BBC48F}" type="sibTrans" cxnId="{F8BB7D9D-C020-8544-9CD2-F11DE780D357}">
      <dgm:prSet/>
      <dgm:spPr/>
      <dgm:t>
        <a:bodyPr/>
        <a:lstStyle/>
        <a:p>
          <a:endParaRPr lang="en-US" sz="1600"/>
        </a:p>
      </dgm:t>
    </dgm:pt>
    <dgm:pt modelId="{7AF51592-E1F9-9842-AD70-5384A258A1E3}">
      <dgm:prSet custT="1"/>
      <dgm:spPr/>
      <dgm:t>
        <a:bodyPr/>
        <a:lstStyle/>
        <a:p>
          <a:r>
            <a:rPr lang="vi-VN" sz="1800" dirty="0"/>
            <a:t>VD: sốt cao (nhiệt tà nhập lý) → dương thịnh, âm dịch tổn thương.</a:t>
          </a:r>
        </a:p>
      </dgm:t>
    </dgm:pt>
    <dgm:pt modelId="{8A588FB2-193C-334B-B84C-8824C2044B00}" type="parTrans" cxnId="{384D07E5-7DFF-AF44-B8EA-22E30AF51085}">
      <dgm:prSet/>
      <dgm:spPr/>
      <dgm:t>
        <a:bodyPr/>
        <a:lstStyle/>
        <a:p>
          <a:endParaRPr lang="en-US" sz="1600"/>
        </a:p>
      </dgm:t>
    </dgm:pt>
    <dgm:pt modelId="{F7DAEF57-3DE7-3B47-9D94-3F5A3CB0F5E4}" type="sibTrans" cxnId="{384D07E5-7DFF-AF44-B8EA-22E30AF51085}">
      <dgm:prSet/>
      <dgm:spPr/>
      <dgm:t>
        <a:bodyPr/>
        <a:lstStyle/>
        <a:p>
          <a:endParaRPr lang="en-US" sz="1600"/>
        </a:p>
      </dgm:t>
    </dgm:pt>
    <dgm:pt modelId="{C4F4DB94-5853-D546-8CF0-407C0BCCED09}">
      <dgm:prSet custT="1"/>
      <dgm:spPr/>
      <dgm:t>
        <a:bodyPr/>
        <a:lstStyle/>
        <a:p>
          <a:r>
            <a:rPr lang="vi-VN" sz="1600" dirty="0"/>
            <a:t>Nhiệt cực sinh hàn (sốt cao lâu → chân tay lạnh, vã mồ hôi lạnh, mạch vi).</a:t>
          </a:r>
        </a:p>
      </dgm:t>
    </dgm:pt>
    <dgm:pt modelId="{2D94A766-1967-7D46-8913-34BE3DB2B91D}" type="parTrans" cxnId="{D5AA0A80-7496-EE44-AD88-00B908C272BB}">
      <dgm:prSet/>
      <dgm:spPr/>
      <dgm:t>
        <a:bodyPr/>
        <a:lstStyle/>
        <a:p>
          <a:endParaRPr lang="en-US" sz="1600"/>
        </a:p>
      </dgm:t>
    </dgm:pt>
    <dgm:pt modelId="{2B050999-B324-0849-A1FE-60486166D87E}" type="sibTrans" cxnId="{D5AA0A80-7496-EE44-AD88-00B908C272BB}">
      <dgm:prSet/>
      <dgm:spPr/>
      <dgm:t>
        <a:bodyPr/>
        <a:lstStyle/>
        <a:p>
          <a:endParaRPr lang="en-US" sz="1600"/>
        </a:p>
      </dgm:t>
    </dgm:pt>
    <dgm:pt modelId="{5F725428-1238-714C-87CC-BB1D256D12C1}">
      <dgm:prSet custT="1"/>
      <dgm:spPr/>
      <dgm:t>
        <a:bodyPr/>
        <a:lstStyle/>
        <a:p>
          <a:r>
            <a:rPr lang="vi-VN" sz="1600" dirty="0"/>
            <a:t>Hàn cực sinh nhiệt (lạnh lâu ngày → khí huyết ứ trệ, hóa nhiệt).</a:t>
          </a:r>
        </a:p>
      </dgm:t>
    </dgm:pt>
    <dgm:pt modelId="{FB7E553E-CC94-AA4A-BEA0-160D5A1965C7}" type="parTrans" cxnId="{B1A8C39A-A5F3-2744-97F5-82477753144E}">
      <dgm:prSet/>
      <dgm:spPr/>
      <dgm:t>
        <a:bodyPr/>
        <a:lstStyle/>
        <a:p>
          <a:endParaRPr lang="en-US" sz="1600"/>
        </a:p>
      </dgm:t>
    </dgm:pt>
    <dgm:pt modelId="{C7A21444-183D-324E-81F0-7E8B6F62A8B7}" type="sibTrans" cxnId="{B1A8C39A-A5F3-2744-97F5-82477753144E}">
      <dgm:prSet/>
      <dgm:spPr/>
      <dgm:t>
        <a:bodyPr/>
        <a:lstStyle/>
        <a:p>
          <a:endParaRPr lang="en-US" sz="1600"/>
        </a:p>
      </dgm:t>
    </dgm:pt>
    <dgm:pt modelId="{69DDEFFB-DA66-C34F-B0F7-3C5EFB07B0F6}">
      <dgm:prSet custT="1"/>
      <dgm:spPr/>
      <dgm:t>
        <a:bodyPr/>
        <a:lstStyle/>
        <a:p>
          <a:r>
            <a:rPr lang="vi-VN" sz="1600" dirty="0"/>
            <a:t>giai đoạn dễ “thoát” → nguy kịch.</a:t>
          </a:r>
        </a:p>
      </dgm:t>
    </dgm:pt>
    <dgm:pt modelId="{756A64FC-FF9D-3547-9ED6-33E5A57C2949}" type="parTrans" cxnId="{3A689A81-A53A-CD41-948E-4CF64FB0577C}">
      <dgm:prSet/>
      <dgm:spPr/>
      <dgm:t>
        <a:bodyPr/>
        <a:lstStyle/>
        <a:p>
          <a:endParaRPr lang="en-US" sz="1600"/>
        </a:p>
      </dgm:t>
    </dgm:pt>
    <dgm:pt modelId="{43E131C5-1131-9948-9DCC-D8B44CB18EDA}" type="sibTrans" cxnId="{3A689A81-A53A-CD41-948E-4CF64FB0577C}">
      <dgm:prSet/>
      <dgm:spPr/>
      <dgm:t>
        <a:bodyPr/>
        <a:lstStyle/>
        <a:p>
          <a:endParaRPr lang="en-US" sz="1600"/>
        </a:p>
      </dgm:t>
    </dgm:pt>
    <dgm:pt modelId="{8E3C5B55-D1F8-604E-9C72-051F18BA9575}">
      <dgm:prSet custT="1"/>
      <dgm:spPr/>
      <dgm:t>
        <a:bodyPr/>
        <a:lstStyle/>
        <a:p>
          <a:r>
            <a:rPr lang="vi-VN" sz="1600" b="1" dirty="0"/>
            <a:t>Gđ mạn tính – Âm Dương song tổn</a:t>
          </a:r>
          <a:endParaRPr lang="en-VN" sz="1600" dirty="0"/>
        </a:p>
      </dgm:t>
    </dgm:pt>
    <dgm:pt modelId="{67500EB7-B7C0-E142-8E22-4AC621E30335}" type="parTrans" cxnId="{88DF0EB2-07E2-F843-878A-5E3C5C5861FF}">
      <dgm:prSet/>
      <dgm:spPr/>
      <dgm:t>
        <a:bodyPr/>
        <a:lstStyle/>
        <a:p>
          <a:endParaRPr lang="en-US" sz="1600"/>
        </a:p>
      </dgm:t>
    </dgm:pt>
    <dgm:pt modelId="{45D338D3-D398-FC40-AE57-7D763F2F26EE}" type="sibTrans" cxnId="{88DF0EB2-07E2-F843-878A-5E3C5C5861FF}">
      <dgm:prSet/>
      <dgm:spPr/>
      <dgm:t>
        <a:bodyPr/>
        <a:lstStyle/>
        <a:p>
          <a:endParaRPr lang="en-US" sz="1600"/>
        </a:p>
      </dgm:t>
    </dgm:pt>
    <dgm:pt modelId="{E78311B6-98B5-1841-A0C0-CAD2FE7ADD48}">
      <dgm:prSet custT="1"/>
      <dgm:spPr/>
      <dgm:t>
        <a:bodyPr/>
        <a:lstStyle/>
        <a:p>
          <a:r>
            <a:rPr lang="vi-VN" sz="1800" dirty="0"/>
            <a:t>Tà khí kéo dài hoặc chính khí hao kiệt → cả Âm lẫn Dương đều suy.</a:t>
          </a:r>
          <a:endParaRPr lang="en-US" sz="1800" dirty="0"/>
        </a:p>
      </dgm:t>
    </dgm:pt>
    <dgm:pt modelId="{6EB11DF8-FAD3-0D4D-B119-E9BF080AC5DF}" type="parTrans" cxnId="{A6859628-DE20-F042-89AC-013D8C952AA8}">
      <dgm:prSet/>
      <dgm:spPr/>
      <dgm:t>
        <a:bodyPr/>
        <a:lstStyle/>
        <a:p>
          <a:endParaRPr lang="en-US" sz="1600"/>
        </a:p>
      </dgm:t>
    </dgm:pt>
    <dgm:pt modelId="{20C46C0B-0E0D-2140-8097-302B9AABDB82}" type="sibTrans" cxnId="{A6859628-DE20-F042-89AC-013D8C952AA8}">
      <dgm:prSet/>
      <dgm:spPr/>
      <dgm:t>
        <a:bodyPr/>
        <a:lstStyle/>
        <a:p>
          <a:endParaRPr lang="en-US" sz="1600"/>
        </a:p>
      </dgm:t>
    </dgm:pt>
    <dgm:pt modelId="{BC485D84-D749-A14A-8498-D7560D0D41B9}">
      <dgm:prSet custT="1"/>
      <dgm:spPr/>
      <dgm:t>
        <a:bodyPr/>
        <a:lstStyle/>
        <a:p>
          <a:r>
            <a:rPr lang="vi-VN" sz="1800" dirty="0"/>
            <a:t>VD: bệnh phổi mạn tính → vừa khí hư (dương hư) vừa âm dịch hao (âm hư).</a:t>
          </a:r>
        </a:p>
      </dgm:t>
    </dgm:pt>
    <dgm:pt modelId="{E6F4363C-C06E-7041-8C45-B1D6D9DDFCFB}" type="parTrans" cxnId="{A46221D0-FCE5-9040-ADEC-E512D4D55353}">
      <dgm:prSet/>
      <dgm:spPr/>
      <dgm:t>
        <a:bodyPr/>
        <a:lstStyle/>
        <a:p>
          <a:endParaRPr lang="en-US" sz="1600"/>
        </a:p>
      </dgm:t>
    </dgm:pt>
    <dgm:pt modelId="{2260FE00-D0EA-7D40-8AD4-9753F13D7DEF}" type="sibTrans" cxnId="{A46221D0-FCE5-9040-ADEC-E512D4D55353}">
      <dgm:prSet/>
      <dgm:spPr/>
      <dgm:t>
        <a:bodyPr/>
        <a:lstStyle/>
        <a:p>
          <a:endParaRPr lang="en-US" sz="1600"/>
        </a:p>
      </dgm:t>
    </dgm:pt>
    <dgm:pt modelId="{CD21EF2E-01D8-A248-9B25-962D191B28EC}" type="pres">
      <dgm:prSet presAssocID="{4E056A40-8FDE-104D-A8AE-BF401F49BEC5}" presName="linearFlow" presStyleCnt="0">
        <dgm:presLayoutVars>
          <dgm:dir/>
          <dgm:animLvl val="lvl"/>
          <dgm:resizeHandles val="exact"/>
        </dgm:presLayoutVars>
      </dgm:prSet>
      <dgm:spPr/>
    </dgm:pt>
    <dgm:pt modelId="{518515DD-B397-A845-8838-D4785852C3F5}" type="pres">
      <dgm:prSet presAssocID="{C6ADC0A8-7CA5-6F46-BB5C-BE547657B2F0}" presName="composite" presStyleCnt="0"/>
      <dgm:spPr/>
    </dgm:pt>
    <dgm:pt modelId="{47FB9C4D-0D40-6F45-AEDB-D494EEA2B195}" type="pres">
      <dgm:prSet presAssocID="{C6ADC0A8-7CA5-6F46-BB5C-BE547657B2F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A68934-8094-6941-BB9A-5BFF70986546}" type="pres">
      <dgm:prSet presAssocID="{C6ADC0A8-7CA5-6F46-BB5C-BE547657B2F0}" presName="parSh" presStyleLbl="node1" presStyleIdx="0" presStyleCnt="4"/>
      <dgm:spPr/>
    </dgm:pt>
    <dgm:pt modelId="{0D72EE41-8C0F-2F4D-8323-8DC222B636F9}" type="pres">
      <dgm:prSet presAssocID="{C6ADC0A8-7CA5-6F46-BB5C-BE547657B2F0}" presName="desTx" presStyleLbl="fgAcc1" presStyleIdx="0" presStyleCnt="4">
        <dgm:presLayoutVars>
          <dgm:bulletEnabled val="1"/>
        </dgm:presLayoutVars>
      </dgm:prSet>
      <dgm:spPr/>
    </dgm:pt>
    <dgm:pt modelId="{196D76CF-BEEE-F748-B00F-6EB24B570F59}" type="pres">
      <dgm:prSet presAssocID="{41201147-EB3D-7D4F-BC23-49327F5EBC64}" presName="sibTrans" presStyleLbl="sibTrans2D1" presStyleIdx="0" presStyleCnt="3"/>
      <dgm:spPr/>
    </dgm:pt>
    <dgm:pt modelId="{9F640EEE-B88B-C143-9E79-1368493DAE0E}" type="pres">
      <dgm:prSet presAssocID="{41201147-EB3D-7D4F-BC23-49327F5EBC64}" presName="connTx" presStyleLbl="sibTrans2D1" presStyleIdx="0" presStyleCnt="3"/>
      <dgm:spPr/>
    </dgm:pt>
    <dgm:pt modelId="{87613AF5-803D-A74C-BA31-F6C7CB71E1B8}" type="pres">
      <dgm:prSet presAssocID="{3FE98BCF-40DD-2B4B-91F4-045E0EF48325}" presName="composite" presStyleCnt="0"/>
      <dgm:spPr/>
    </dgm:pt>
    <dgm:pt modelId="{EC5EE265-7771-1A45-827B-4263CC1D402D}" type="pres">
      <dgm:prSet presAssocID="{3FE98BCF-40DD-2B4B-91F4-045E0EF4832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C0A402-9C04-6E46-BED7-C247BC43AD96}" type="pres">
      <dgm:prSet presAssocID="{3FE98BCF-40DD-2B4B-91F4-045E0EF48325}" presName="parSh" presStyleLbl="node1" presStyleIdx="1" presStyleCnt="4"/>
      <dgm:spPr/>
    </dgm:pt>
    <dgm:pt modelId="{E635DB3F-C57F-814C-9483-CC66C1AF5D32}" type="pres">
      <dgm:prSet presAssocID="{3FE98BCF-40DD-2B4B-91F4-045E0EF48325}" presName="desTx" presStyleLbl="fgAcc1" presStyleIdx="1" presStyleCnt="4">
        <dgm:presLayoutVars>
          <dgm:bulletEnabled val="1"/>
        </dgm:presLayoutVars>
      </dgm:prSet>
      <dgm:spPr/>
    </dgm:pt>
    <dgm:pt modelId="{F5E63672-E81F-8641-8F82-97867F20EAF6}" type="pres">
      <dgm:prSet presAssocID="{B738C45C-D3BE-A941-B490-5131BA83D702}" presName="sibTrans" presStyleLbl="sibTrans2D1" presStyleIdx="1" presStyleCnt="3"/>
      <dgm:spPr/>
    </dgm:pt>
    <dgm:pt modelId="{58718643-914C-014A-9AF1-47F3BFBE24D8}" type="pres">
      <dgm:prSet presAssocID="{B738C45C-D3BE-A941-B490-5131BA83D702}" presName="connTx" presStyleLbl="sibTrans2D1" presStyleIdx="1" presStyleCnt="3"/>
      <dgm:spPr/>
    </dgm:pt>
    <dgm:pt modelId="{12903131-B988-394E-AC0B-4A34D1A310D2}" type="pres">
      <dgm:prSet presAssocID="{839C0FAC-604C-034D-BB04-E4F39369DFC6}" presName="composite" presStyleCnt="0"/>
      <dgm:spPr/>
    </dgm:pt>
    <dgm:pt modelId="{FE771C8E-2A73-7745-A6BA-43386AEB6E95}" type="pres">
      <dgm:prSet presAssocID="{839C0FAC-604C-034D-BB04-E4F39369DFC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67B92ED-673A-9D46-B859-68DD6B902E12}" type="pres">
      <dgm:prSet presAssocID="{839C0FAC-604C-034D-BB04-E4F39369DFC6}" presName="parSh" presStyleLbl="node1" presStyleIdx="2" presStyleCnt="4"/>
      <dgm:spPr/>
    </dgm:pt>
    <dgm:pt modelId="{BD462BE4-9527-0648-B8F6-B67B143E5C24}" type="pres">
      <dgm:prSet presAssocID="{839C0FAC-604C-034D-BB04-E4F39369DFC6}" presName="desTx" presStyleLbl="fgAcc1" presStyleIdx="2" presStyleCnt="4">
        <dgm:presLayoutVars>
          <dgm:bulletEnabled val="1"/>
        </dgm:presLayoutVars>
      </dgm:prSet>
      <dgm:spPr/>
    </dgm:pt>
    <dgm:pt modelId="{700BE354-E7B1-D54B-A307-CF3752D86253}" type="pres">
      <dgm:prSet presAssocID="{F7D1D7D0-1204-5B42-8117-215E4493CCF9}" presName="sibTrans" presStyleLbl="sibTrans2D1" presStyleIdx="2" presStyleCnt="3"/>
      <dgm:spPr/>
    </dgm:pt>
    <dgm:pt modelId="{147D166A-D31B-CB45-ABD8-9201A07AA2A0}" type="pres">
      <dgm:prSet presAssocID="{F7D1D7D0-1204-5B42-8117-215E4493CCF9}" presName="connTx" presStyleLbl="sibTrans2D1" presStyleIdx="2" presStyleCnt="3"/>
      <dgm:spPr/>
    </dgm:pt>
    <dgm:pt modelId="{8B34B4C4-B909-3548-B65B-4EDAEC1A1F79}" type="pres">
      <dgm:prSet presAssocID="{8E3C5B55-D1F8-604E-9C72-051F18BA9575}" presName="composite" presStyleCnt="0"/>
      <dgm:spPr/>
    </dgm:pt>
    <dgm:pt modelId="{F61D6CE9-434D-9A40-91F1-8A5C607B6B27}" type="pres">
      <dgm:prSet presAssocID="{8E3C5B55-D1F8-604E-9C72-051F18BA957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4C2804F-7317-DC48-93E3-A9EAE575122D}" type="pres">
      <dgm:prSet presAssocID="{8E3C5B55-D1F8-604E-9C72-051F18BA9575}" presName="parSh" presStyleLbl="node1" presStyleIdx="3" presStyleCnt="4"/>
      <dgm:spPr/>
    </dgm:pt>
    <dgm:pt modelId="{41F1E50D-A9F2-5142-9D35-2DDBA249931F}" type="pres">
      <dgm:prSet presAssocID="{8E3C5B55-D1F8-604E-9C72-051F18BA9575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BB20309-266F-2042-BFD5-51C5C0E7122C}" srcId="{3FE98BCF-40DD-2B4B-91F4-045E0EF48325}" destId="{21F17648-5043-C74B-997A-5B233187A7A9}" srcOrd="0" destOrd="0" parTransId="{19F3A61D-B996-EB48-936F-50BBF64E8D0E}" sibTransId="{306005FA-1E2B-894E-B857-1C6728BC93DA}"/>
    <dgm:cxn modelId="{E09BB50F-8F00-BB43-9E96-5C9052643FA9}" type="presOf" srcId="{BC485D84-D749-A14A-8498-D7560D0D41B9}" destId="{41F1E50D-A9F2-5142-9D35-2DDBA249931F}" srcOrd="0" destOrd="1" presId="urn:microsoft.com/office/officeart/2005/8/layout/process3"/>
    <dgm:cxn modelId="{B6862911-AB81-3946-861B-BD0EC6876741}" srcId="{4E056A40-8FDE-104D-A8AE-BF401F49BEC5}" destId="{839C0FAC-604C-034D-BB04-E4F39369DFC6}" srcOrd="2" destOrd="0" parTransId="{8B834692-337B-2846-A80D-C79BA2E5B3BC}" sibTransId="{F7D1D7D0-1204-5B42-8117-215E4493CCF9}"/>
    <dgm:cxn modelId="{D634AB1D-1B2D-F64C-8E3A-714E38B39A1B}" type="presOf" srcId="{B738C45C-D3BE-A941-B490-5131BA83D702}" destId="{F5E63672-E81F-8641-8F82-97867F20EAF6}" srcOrd="0" destOrd="0" presId="urn:microsoft.com/office/officeart/2005/8/layout/process3"/>
    <dgm:cxn modelId="{1E194E1F-EF15-3444-B11D-52E186C7563D}" type="presOf" srcId="{999701E4-E38A-2843-A98E-9ADCF947F131}" destId="{0D72EE41-8C0F-2F4D-8323-8DC222B636F9}" srcOrd="0" destOrd="1" presId="urn:microsoft.com/office/officeart/2005/8/layout/process3"/>
    <dgm:cxn modelId="{A6859628-DE20-F042-89AC-013D8C952AA8}" srcId="{8E3C5B55-D1F8-604E-9C72-051F18BA9575}" destId="{E78311B6-98B5-1841-A0C0-CAD2FE7ADD48}" srcOrd="0" destOrd="0" parTransId="{6EB11DF8-FAD3-0D4D-B119-E9BF080AC5DF}" sibTransId="{20C46C0B-0E0D-2140-8097-302B9AABDB82}"/>
    <dgm:cxn modelId="{4478C439-CE49-AE4C-B78A-2DBB8995DE75}" type="presOf" srcId="{3FE98BCF-40DD-2B4B-91F4-045E0EF48325}" destId="{AFC0A402-9C04-6E46-BED7-C247BC43AD96}" srcOrd="1" destOrd="0" presId="urn:microsoft.com/office/officeart/2005/8/layout/process3"/>
    <dgm:cxn modelId="{A9054C44-DCF8-5144-B8A1-A74FD4B3D820}" type="presOf" srcId="{5F725428-1238-714C-87CC-BB1D256D12C1}" destId="{BD462BE4-9527-0648-B8F6-B67B143E5C24}" srcOrd="0" destOrd="2" presId="urn:microsoft.com/office/officeart/2005/8/layout/process3"/>
    <dgm:cxn modelId="{8799474A-45F1-7941-AD72-46DF569D9CD1}" type="presOf" srcId="{839C0FAC-604C-034D-BB04-E4F39369DFC6}" destId="{FE771C8E-2A73-7745-A6BA-43386AEB6E95}" srcOrd="0" destOrd="0" presId="urn:microsoft.com/office/officeart/2005/8/layout/process3"/>
    <dgm:cxn modelId="{76BE8D4A-63B8-0C4D-BEBE-F6CCBEC5E18B}" type="presOf" srcId="{41201147-EB3D-7D4F-BC23-49327F5EBC64}" destId="{196D76CF-BEEE-F748-B00F-6EB24B570F59}" srcOrd="0" destOrd="0" presId="urn:microsoft.com/office/officeart/2005/8/layout/process3"/>
    <dgm:cxn modelId="{8C014B4D-FAAD-5A49-88DC-1475155D410F}" type="presOf" srcId="{C6ADC0A8-7CA5-6F46-BB5C-BE547657B2F0}" destId="{47FB9C4D-0D40-6F45-AEDB-D494EEA2B195}" srcOrd="0" destOrd="0" presId="urn:microsoft.com/office/officeart/2005/8/layout/process3"/>
    <dgm:cxn modelId="{D4451155-58A7-FC49-9E56-89F120416753}" type="presOf" srcId="{69DDEFFB-DA66-C34F-B0F7-3C5EFB07B0F6}" destId="{BD462BE4-9527-0648-B8F6-B67B143E5C24}" srcOrd="0" destOrd="3" presId="urn:microsoft.com/office/officeart/2005/8/layout/process3"/>
    <dgm:cxn modelId="{E8905E55-B7B8-CD4A-BCCF-D6A7B6B532BE}" type="presOf" srcId="{B738C45C-D3BE-A941-B490-5131BA83D702}" destId="{58718643-914C-014A-9AF1-47F3BFBE24D8}" srcOrd="1" destOrd="0" presId="urn:microsoft.com/office/officeart/2005/8/layout/process3"/>
    <dgm:cxn modelId="{6B0DD95E-A4BF-954A-81D6-9AACD13496DC}" type="presOf" srcId="{21F17648-5043-C74B-997A-5B233187A7A9}" destId="{E635DB3F-C57F-814C-9483-CC66C1AF5D32}" srcOrd="0" destOrd="0" presId="urn:microsoft.com/office/officeart/2005/8/layout/process3"/>
    <dgm:cxn modelId="{EADA0972-9180-6D4F-8587-AF9AF1223A90}" type="presOf" srcId="{3FE98BCF-40DD-2B4B-91F4-045E0EF48325}" destId="{EC5EE265-7771-1A45-827B-4263CC1D402D}" srcOrd="0" destOrd="0" presId="urn:microsoft.com/office/officeart/2005/8/layout/process3"/>
    <dgm:cxn modelId="{17285678-8416-0A45-B6B1-18D288111449}" type="presOf" srcId="{C6ADC0A8-7CA5-6F46-BB5C-BE547657B2F0}" destId="{B3A68934-8094-6941-BB9A-5BFF70986546}" srcOrd="1" destOrd="0" presId="urn:microsoft.com/office/officeart/2005/8/layout/process3"/>
    <dgm:cxn modelId="{7DF36D7A-8B16-FC49-BFDE-A198A99E7A63}" type="presOf" srcId="{C4F4DB94-5853-D546-8CF0-407C0BCCED09}" destId="{BD462BE4-9527-0648-B8F6-B67B143E5C24}" srcOrd="0" destOrd="1" presId="urn:microsoft.com/office/officeart/2005/8/layout/process3"/>
    <dgm:cxn modelId="{B875E87C-1A91-ED46-87BF-B42B41677F49}" srcId="{C6ADC0A8-7CA5-6F46-BB5C-BE547657B2F0}" destId="{0047D23F-8C30-8241-B66B-E844F1DEA42B}" srcOrd="0" destOrd="0" parTransId="{09CBBD0E-5161-E141-96C1-92340539F8B5}" sibTransId="{118C452A-6270-C144-8AFB-4FF5506B778C}"/>
    <dgm:cxn modelId="{D5AA0A80-7496-EE44-AD88-00B908C272BB}" srcId="{B7EB98F0-F740-F74A-9C78-D92AB2752F9A}" destId="{C4F4DB94-5853-D546-8CF0-407C0BCCED09}" srcOrd="0" destOrd="0" parTransId="{2D94A766-1967-7D46-8913-34BE3DB2B91D}" sibTransId="{2B050999-B324-0849-A1FE-60486166D87E}"/>
    <dgm:cxn modelId="{3A689A81-A53A-CD41-948E-4CF64FB0577C}" srcId="{839C0FAC-604C-034D-BB04-E4F39369DFC6}" destId="{69DDEFFB-DA66-C34F-B0F7-3C5EFB07B0F6}" srcOrd="1" destOrd="0" parTransId="{756A64FC-FF9D-3547-9ED6-33E5A57C2949}" sibTransId="{43E131C5-1131-9948-9DCC-D8B44CB18EDA}"/>
    <dgm:cxn modelId="{B1A8C39A-A5F3-2744-97F5-82477753144E}" srcId="{B7EB98F0-F740-F74A-9C78-D92AB2752F9A}" destId="{5F725428-1238-714C-87CC-BB1D256D12C1}" srcOrd="1" destOrd="0" parTransId="{FB7E553E-CC94-AA4A-BEA0-160D5A1965C7}" sibTransId="{C7A21444-183D-324E-81F0-7E8B6F62A8B7}"/>
    <dgm:cxn modelId="{F8BB7D9D-C020-8544-9CD2-F11DE780D357}" srcId="{C6ADC0A8-7CA5-6F46-BB5C-BE547657B2F0}" destId="{999701E4-E38A-2843-A98E-9ADCF947F131}" srcOrd="1" destOrd="0" parTransId="{80BF4845-4C85-E54D-92F3-66A616A6B7E6}" sibTransId="{7BD4AA97-99DF-5A43-A1C1-6CBA82BBC48F}"/>
    <dgm:cxn modelId="{C9FECAA2-ADB6-9C43-8763-B2FDCEF16853}" type="presOf" srcId="{839C0FAC-604C-034D-BB04-E4F39369DFC6}" destId="{F67B92ED-673A-9D46-B859-68DD6B902E12}" srcOrd="1" destOrd="0" presId="urn:microsoft.com/office/officeart/2005/8/layout/process3"/>
    <dgm:cxn modelId="{EFA2E3A7-8DA8-B447-ADF1-7003F90094BD}" type="presOf" srcId="{F7D1D7D0-1204-5B42-8117-215E4493CCF9}" destId="{147D166A-D31B-CB45-ABD8-9201A07AA2A0}" srcOrd="1" destOrd="0" presId="urn:microsoft.com/office/officeart/2005/8/layout/process3"/>
    <dgm:cxn modelId="{096875AA-E26B-0240-8BCA-32BC870B5CFC}" type="presOf" srcId="{4E056A40-8FDE-104D-A8AE-BF401F49BEC5}" destId="{CD21EF2E-01D8-A248-9B25-962D191B28EC}" srcOrd="0" destOrd="0" presId="urn:microsoft.com/office/officeart/2005/8/layout/process3"/>
    <dgm:cxn modelId="{75B05EAC-5D69-E54A-89C7-B715B91CAE87}" type="presOf" srcId="{F7D1D7D0-1204-5B42-8117-215E4493CCF9}" destId="{700BE354-E7B1-D54B-A307-CF3752D86253}" srcOrd="0" destOrd="0" presId="urn:microsoft.com/office/officeart/2005/8/layout/process3"/>
    <dgm:cxn modelId="{88DF0EB2-07E2-F843-878A-5E3C5C5861FF}" srcId="{4E056A40-8FDE-104D-A8AE-BF401F49BEC5}" destId="{8E3C5B55-D1F8-604E-9C72-051F18BA9575}" srcOrd="3" destOrd="0" parTransId="{67500EB7-B7C0-E142-8E22-4AC621E30335}" sibTransId="{45D338D3-D398-FC40-AE57-7D763F2F26EE}"/>
    <dgm:cxn modelId="{11CEF7C1-3B9A-2248-82A8-B906796EB2C0}" srcId="{839C0FAC-604C-034D-BB04-E4F39369DFC6}" destId="{B7EB98F0-F740-F74A-9C78-D92AB2752F9A}" srcOrd="0" destOrd="0" parTransId="{F9645DDE-C4BA-7548-9D48-F1D1D1269AF7}" sibTransId="{8D54AE6B-B44B-A040-9771-ABF99EF379D5}"/>
    <dgm:cxn modelId="{BF3983C3-030A-3841-9C2D-111AACD13FC7}" type="presOf" srcId="{B7EB98F0-F740-F74A-9C78-D92AB2752F9A}" destId="{BD462BE4-9527-0648-B8F6-B67B143E5C24}" srcOrd="0" destOrd="0" presId="urn:microsoft.com/office/officeart/2005/8/layout/process3"/>
    <dgm:cxn modelId="{6400D2C8-3842-EC44-92D8-86DDCC6656C6}" type="presOf" srcId="{8E3C5B55-D1F8-604E-9C72-051F18BA9575}" destId="{D4C2804F-7317-DC48-93E3-A9EAE575122D}" srcOrd="1" destOrd="0" presId="urn:microsoft.com/office/officeart/2005/8/layout/process3"/>
    <dgm:cxn modelId="{A5BFBDCC-2535-2D4C-A289-B32160502299}" srcId="{4E056A40-8FDE-104D-A8AE-BF401F49BEC5}" destId="{3FE98BCF-40DD-2B4B-91F4-045E0EF48325}" srcOrd="1" destOrd="0" parTransId="{C3276E56-A45C-2E4C-BB5F-29F20A745155}" sibTransId="{B738C45C-D3BE-A941-B490-5131BA83D702}"/>
    <dgm:cxn modelId="{31C993CF-8314-CE47-8526-2134E6CAEE43}" type="presOf" srcId="{8E3C5B55-D1F8-604E-9C72-051F18BA9575}" destId="{F61D6CE9-434D-9A40-91F1-8A5C607B6B27}" srcOrd="0" destOrd="0" presId="urn:microsoft.com/office/officeart/2005/8/layout/process3"/>
    <dgm:cxn modelId="{A46221D0-FCE5-9040-ADEC-E512D4D55353}" srcId="{8E3C5B55-D1F8-604E-9C72-051F18BA9575}" destId="{BC485D84-D749-A14A-8498-D7560D0D41B9}" srcOrd="1" destOrd="0" parTransId="{E6F4363C-C06E-7041-8C45-B1D6D9DDFCFB}" sibTransId="{2260FE00-D0EA-7D40-8AD4-9753F13D7DEF}"/>
    <dgm:cxn modelId="{679E74DE-655F-C34B-9678-D6C04E371C1C}" srcId="{4E056A40-8FDE-104D-A8AE-BF401F49BEC5}" destId="{C6ADC0A8-7CA5-6F46-BB5C-BE547657B2F0}" srcOrd="0" destOrd="0" parTransId="{13930E44-30C3-6F45-851E-FED15EC58C23}" sibTransId="{41201147-EB3D-7D4F-BC23-49327F5EBC64}"/>
    <dgm:cxn modelId="{384D07E5-7DFF-AF44-B8EA-22E30AF51085}" srcId="{3FE98BCF-40DD-2B4B-91F4-045E0EF48325}" destId="{7AF51592-E1F9-9842-AD70-5384A258A1E3}" srcOrd="1" destOrd="0" parTransId="{8A588FB2-193C-334B-B84C-8824C2044B00}" sibTransId="{F7DAEF57-3DE7-3B47-9D94-3F5A3CB0F5E4}"/>
    <dgm:cxn modelId="{B60BFBE6-95E0-A149-ADA1-E785A617BD47}" type="presOf" srcId="{7AF51592-E1F9-9842-AD70-5384A258A1E3}" destId="{E635DB3F-C57F-814C-9483-CC66C1AF5D32}" srcOrd="0" destOrd="1" presId="urn:microsoft.com/office/officeart/2005/8/layout/process3"/>
    <dgm:cxn modelId="{69217CEC-58C8-BE42-9577-81B68BBE5B8B}" type="presOf" srcId="{41201147-EB3D-7D4F-BC23-49327F5EBC64}" destId="{9F640EEE-B88B-C143-9E79-1368493DAE0E}" srcOrd="1" destOrd="0" presId="urn:microsoft.com/office/officeart/2005/8/layout/process3"/>
    <dgm:cxn modelId="{ABEBDAF2-195D-8347-9635-C13CF1222028}" type="presOf" srcId="{0047D23F-8C30-8241-B66B-E844F1DEA42B}" destId="{0D72EE41-8C0F-2F4D-8323-8DC222B636F9}" srcOrd="0" destOrd="0" presId="urn:microsoft.com/office/officeart/2005/8/layout/process3"/>
    <dgm:cxn modelId="{AFAA43F5-0983-4646-A43E-301FF055F1B8}" type="presOf" srcId="{E78311B6-98B5-1841-A0C0-CAD2FE7ADD48}" destId="{41F1E50D-A9F2-5142-9D35-2DDBA249931F}" srcOrd="0" destOrd="0" presId="urn:microsoft.com/office/officeart/2005/8/layout/process3"/>
    <dgm:cxn modelId="{1EF366D6-8612-FD42-BA29-AC3B8B1EB504}" type="presParOf" srcId="{CD21EF2E-01D8-A248-9B25-962D191B28EC}" destId="{518515DD-B397-A845-8838-D4785852C3F5}" srcOrd="0" destOrd="0" presId="urn:microsoft.com/office/officeart/2005/8/layout/process3"/>
    <dgm:cxn modelId="{38DED2B3-4BA4-504E-816C-2322EB32E64C}" type="presParOf" srcId="{518515DD-B397-A845-8838-D4785852C3F5}" destId="{47FB9C4D-0D40-6F45-AEDB-D494EEA2B195}" srcOrd="0" destOrd="0" presId="urn:microsoft.com/office/officeart/2005/8/layout/process3"/>
    <dgm:cxn modelId="{CDA356EE-07F5-6945-A0D2-1CF2EBA36FB7}" type="presParOf" srcId="{518515DD-B397-A845-8838-D4785852C3F5}" destId="{B3A68934-8094-6941-BB9A-5BFF70986546}" srcOrd="1" destOrd="0" presId="urn:microsoft.com/office/officeart/2005/8/layout/process3"/>
    <dgm:cxn modelId="{D87FE9FB-7653-A345-942A-C20CC027BC0A}" type="presParOf" srcId="{518515DD-B397-A845-8838-D4785852C3F5}" destId="{0D72EE41-8C0F-2F4D-8323-8DC222B636F9}" srcOrd="2" destOrd="0" presId="urn:microsoft.com/office/officeart/2005/8/layout/process3"/>
    <dgm:cxn modelId="{E17B6C2A-31B2-0449-AC75-5F41FB00B3BF}" type="presParOf" srcId="{CD21EF2E-01D8-A248-9B25-962D191B28EC}" destId="{196D76CF-BEEE-F748-B00F-6EB24B570F59}" srcOrd="1" destOrd="0" presId="urn:microsoft.com/office/officeart/2005/8/layout/process3"/>
    <dgm:cxn modelId="{BFF54903-BA6F-3542-B905-59CDC92E5C8D}" type="presParOf" srcId="{196D76CF-BEEE-F748-B00F-6EB24B570F59}" destId="{9F640EEE-B88B-C143-9E79-1368493DAE0E}" srcOrd="0" destOrd="0" presId="urn:microsoft.com/office/officeart/2005/8/layout/process3"/>
    <dgm:cxn modelId="{3F2B448C-B545-0648-B725-431AA528E7F8}" type="presParOf" srcId="{CD21EF2E-01D8-A248-9B25-962D191B28EC}" destId="{87613AF5-803D-A74C-BA31-F6C7CB71E1B8}" srcOrd="2" destOrd="0" presId="urn:microsoft.com/office/officeart/2005/8/layout/process3"/>
    <dgm:cxn modelId="{64A1B930-541B-9240-9EDD-F46AFB8D14D7}" type="presParOf" srcId="{87613AF5-803D-A74C-BA31-F6C7CB71E1B8}" destId="{EC5EE265-7771-1A45-827B-4263CC1D402D}" srcOrd="0" destOrd="0" presId="urn:microsoft.com/office/officeart/2005/8/layout/process3"/>
    <dgm:cxn modelId="{EFD49D1F-3BBE-3F4F-BC19-A38D25483FD3}" type="presParOf" srcId="{87613AF5-803D-A74C-BA31-F6C7CB71E1B8}" destId="{AFC0A402-9C04-6E46-BED7-C247BC43AD96}" srcOrd="1" destOrd="0" presId="urn:microsoft.com/office/officeart/2005/8/layout/process3"/>
    <dgm:cxn modelId="{DCC128AB-15E3-C24F-A8C9-1A1E7AFE51E5}" type="presParOf" srcId="{87613AF5-803D-A74C-BA31-F6C7CB71E1B8}" destId="{E635DB3F-C57F-814C-9483-CC66C1AF5D32}" srcOrd="2" destOrd="0" presId="urn:microsoft.com/office/officeart/2005/8/layout/process3"/>
    <dgm:cxn modelId="{A99761DB-415D-BA46-AF50-0B87F30BDE25}" type="presParOf" srcId="{CD21EF2E-01D8-A248-9B25-962D191B28EC}" destId="{F5E63672-E81F-8641-8F82-97867F20EAF6}" srcOrd="3" destOrd="0" presId="urn:microsoft.com/office/officeart/2005/8/layout/process3"/>
    <dgm:cxn modelId="{65ED439A-6AA5-1C49-AC43-EEF0C7A7EBFE}" type="presParOf" srcId="{F5E63672-E81F-8641-8F82-97867F20EAF6}" destId="{58718643-914C-014A-9AF1-47F3BFBE24D8}" srcOrd="0" destOrd="0" presId="urn:microsoft.com/office/officeart/2005/8/layout/process3"/>
    <dgm:cxn modelId="{69E79B5C-DD6E-164C-BFA7-6CD4E054F9A7}" type="presParOf" srcId="{CD21EF2E-01D8-A248-9B25-962D191B28EC}" destId="{12903131-B988-394E-AC0B-4A34D1A310D2}" srcOrd="4" destOrd="0" presId="urn:microsoft.com/office/officeart/2005/8/layout/process3"/>
    <dgm:cxn modelId="{D33003DD-FF8A-A744-8FDF-BF6AF9200A09}" type="presParOf" srcId="{12903131-B988-394E-AC0B-4A34D1A310D2}" destId="{FE771C8E-2A73-7745-A6BA-43386AEB6E95}" srcOrd="0" destOrd="0" presId="urn:microsoft.com/office/officeart/2005/8/layout/process3"/>
    <dgm:cxn modelId="{E3AE2FC2-40D9-874A-A222-E03C8F703B6A}" type="presParOf" srcId="{12903131-B988-394E-AC0B-4A34D1A310D2}" destId="{F67B92ED-673A-9D46-B859-68DD6B902E12}" srcOrd="1" destOrd="0" presId="urn:microsoft.com/office/officeart/2005/8/layout/process3"/>
    <dgm:cxn modelId="{11709BC0-C0B4-4D4D-8586-4F6D38868710}" type="presParOf" srcId="{12903131-B988-394E-AC0B-4A34D1A310D2}" destId="{BD462BE4-9527-0648-B8F6-B67B143E5C24}" srcOrd="2" destOrd="0" presId="urn:microsoft.com/office/officeart/2005/8/layout/process3"/>
    <dgm:cxn modelId="{885569C3-AD28-6B4A-A078-422AEB755AFE}" type="presParOf" srcId="{CD21EF2E-01D8-A248-9B25-962D191B28EC}" destId="{700BE354-E7B1-D54B-A307-CF3752D86253}" srcOrd="5" destOrd="0" presId="urn:microsoft.com/office/officeart/2005/8/layout/process3"/>
    <dgm:cxn modelId="{B0F6F85B-4208-3843-AA12-E41F9EA426A3}" type="presParOf" srcId="{700BE354-E7B1-D54B-A307-CF3752D86253}" destId="{147D166A-D31B-CB45-ABD8-9201A07AA2A0}" srcOrd="0" destOrd="0" presId="urn:microsoft.com/office/officeart/2005/8/layout/process3"/>
    <dgm:cxn modelId="{6B0FAB7B-2BA3-0842-A4C0-FDBA35D284BC}" type="presParOf" srcId="{CD21EF2E-01D8-A248-9B25-962D191B28EC}" destId="{8B34B4C4-B909-3548-B65B-4EDAEC1A1F79}" srcOrd="6" destOrd="0" presId="urn:microsoft.com/office/officeart/2005/8/layout/process3"/>
    <dgm:cxn modelId="{07FB8EFB-1FDE-6044-9922-A518C91B178B}" type="presParOf" srcId="{8B34B4C4-B909-3548-B65B-4EDAEC1A1F79}" destId="{F61D6CE9-434D-9A40-91F1-8A5C607B6B27}" srcOrd="0" destOrd="0" presId="urn:microsoft.com/office/officeart/2005/8/layout/process3"/>
    <dgm:cxn modelId="{6B715668-A6DA-564C-8A9F-4FC17F6C4DD7}" type="presParOf" srcId="{8B34B4C4-B909-3548-B65B-4EDAEC1A1F79}" destId="{D4C2804F-7317-DC48-93E3-A9EAE575122D}" srcOrd="1" destOrd="0" presId="urn:microsoft.com/office/officeart/2005/8/layout/process3"/>
    <dgm:cxn modelId="{C1CB8AE2-F7DF-5245-8615-6F8C2CDC60AF}" type="presParOf" srcId="{8B34B4C4-B909-3548-B65B-4EDAEC1A1F79}" destId="{41F1E50D-A9F2-5142-9D35-2DDBA249931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FAB0E-F85C-0147-A79B-D50FCD6F2EF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71EE3-2A59-8244-896A-2B0F8E2E5F53}">
      <dgm:prSet phldrT="[Text]"/>
      <dgm:spPr/>
      <dgm:t>
        <a:bodyPr/>
        <a:lstStyle/>
        <a:p>
          <a:r>
            <a:rPr lang="vi-VN" b="1" dirty="0"/>
            <a:t>Ca 1: Sốt cao do ngoại tà nhiệt</a:t>
          </a:r>
          <a:endParaRPr lang="en-US" dirty="0"/>
        </a:p>
      </dgm:t>
    </dgm:pt>
    <dgm:pt modelId="{33899452-BEE4-AF45-AB71-EF4786D1CF35}" type="parTrans" cxnId="{21E914EF-2E10-1A4A-AF9C-BAAF851F6E51}">
      <dgm:prSet/>
      <dgm:spPr/>
      <dgm:t>
        <a:bodyPr/>
        <a:lstStyle/>
        <a:p>
          <a:endParaRPr lang="en-US"/>
        </a:p>
      </dgm:t>
    </dgm:pt>
    <dgm:pt modelId="{245DAD77-1371-7B43-B253-5A93CC55BE54}" type="sibTrans" cxnId="{21E914EF-2E10-1A4A-AF9C-BAAF851F6E51}">
      <dgm:prSet/>
      <dgm:spPr/>
      <dgm:t>
        <a:bodyPr/>
        <a:lstStyle/>
        <a:p>
          <a:endParaRPr lang="en-US"/>
        </a:p>
      </dgm:t>
    </dgm:pt>
    <dgm:pt modelId="{0553BF56-1377-6D48-A316-AA9D2188BC72}">
      <dgm:prSet phldrT="[Text]"/>
      <dgm:spPr/>
      <dgm:t>
        <a:bodyPr/>
        <a:lstStyle/>
        <a:p>
          <a:r>
            <a:rPr lang="vi-VN" dirty="0"/>
            <a:t>Bệnh cảnh: sốt 39–40°C, miệng khát, mặt đỏ, rêu vàng dày.</a:t>
          </a:r>
          <a:endParaRPr lang="en-US" dirty="0"/>
        </a:p>
      </dgm:t>
    </dgm:pt>
    <dgm:pt modelId="{EAA9D332-7461-C147-89CA-93956DFC58D3}" type="parTrans" cxnId="{B8979D24-1142-4F47-A100-2C73A6DCDFD1}">
      <dgm:prSet/>
      <dgm:spPr/>
      <dgm:t>
        <a:bodyPr/>
        <a:lstStyle/>
        <a:p>
          <a:endParaRPr lang="en-US"/>
        </a:p>
      </dgm:t>
    </dgm:pt>
    <dgm:pt modelId="{8F3822BA-5DAF-4046-9814-086E7796CA5E}" type="sibTrans" cxnId="{B8979D24-1142-4F47-A100-2C73A6DCDFD1}">
      <dgm:prSet/>
      <dgm:spPr/>
      <dgm:t>
        <a:bodyPr/>
        <a:lstStyle/>
        <a:p>
          <a:endParaRPr lang="en-US"/>
        </a:p>
      </dgm:t>
    </dgm:pt>
    <dgm:pt modelId="{957015B0-A46E-3145-9ACD-B921E06CF16E}">
      <dgm:prSet phldrT="[Text]"/>
      <dgm:spPr/>
      <dgm:t>
        <a:bodyPr/>
        <a:lstStyle/>
        <a:p>
          <a:r>
            <a:rPr lang="vi-VN" b="1" dirty="0"/>
            <a:t>Ca 2: Viêm đại tràng mạn</a:t>
          </a:r>
          <a:endParaRPr lang="en-US" dirty="0"/>
        </a:p>
      </dgm:t>
    </dgm:pt>
    <dgm:pt modelId="{25065071-BBD0-2F47-B881-5DBC5E94D8D6}" type="parTrans" cxnId="{0EB6639B-BF19-AE4C-8BFF-147FA29750C1}">
      <dgm:prSet/>
      <dgm:spPr/>
      <dgm:t>
        <a:bodyPr/>
        <a:lstStyle/>
        <a:p>
          <a:endParaRPr lang="en-US"/>
        </a:p>
      </dgm:t>
    </dgm:pt>
    <dgm:pt modelId="{E6381EF9-151D-EA49-9515-A83D1E48174D}" type="sibTrans" cxnId="{0EB6639B-BF19-AE4C-8BFF-147FA29750C1}">
      <dgm:prSet/>
      <dgm:spPr/>
      <dgm:t>
        <a:bodyPr/>
        <a:lstStyle/>
        <a:p>
          <a:endParaRPr lang="en-US"/>
        </a:p>
      </dgm:t>
    </dgm:pt>
    <dgm:pt modelId="{A564DA7B-A6DE-1244-AE30-8A301EC60EEB}">
      <dgm:prSet phldrT="[Text]"/>
      <dgm:spPr/>
      <dgm:t>
        <a:bodyPr/>
        <a:lstStyle/>
        <a:p>
          <a:r>
            <a:rPr lang="vi-VN" dirty="0"/>
            <a:t>Bệnh cảnh: tiêu chảy mạn, đầy bụng, sợ lạnh, ăn ít, người mệt.</a:t>
          </a:r>
          <a:endParaRPr lang="en-US" dirty="0"/>
        </a:p>
      </dgm:t>
    </dgm:pt>
    <dgm:pt modelId="{8C25EE2D-C3D8-3F41-BBD3-BEAF72EBE451}" type="parTrans" cxnId="{4FBB1A00-BF49-E84C-8026-A032EF42CA52}">
      <dgm:prSet/>
      <dgm:spPr/>
      <dgm:t>
        <a:bodyPr/>
        <a:lstStyle/>
        <a:p>
          <a:endParaRPr lang="en-US"/>
        </a:p>
      </dgm:t>
    </dgm:pt>
    <dgm:pt modelId="{8181845A-63BD-7F43-A4F6-13133067F8CE}" type="sibTrans" cxnId="{4FBB1A00-BF49-E84C-8026-A032EF42CA52}">
      <dgm:prSet/>
      <dgm:spPr/>
      <dgm:t>
        <a:bodyPr/>
        <a:lstStyle/>
        <a:p>
          <a:endParaRPr lang="en-US"/>
        </a:p>
      </dgm:t>
    </dgm:pt>
    <dgm:pt modelId="{E3A148FB-2B5E-1E4E-8029-3E47314F0655}">
      <dgm:prSet phldrT="[Text]"/>
      <dgm:spPr/>
      <dgm:t>
        <a:bodyPr/>
        <a:lstStyle/>
        <a:p>
          <a:r>
            <a:rPr lang="vi-VN" b="1" dirty="0"/>
            <a:t>Ca 3: Bệnh phổi tắc nghẽn mạn tính (COPD)</a:t>
          </a:r>
          <a:endParaRPr lang="en-US" dirty="0"/>
        </a:p>
      </dgm:t>
    </dgm:pt>
    <dgm:pt modelId="{DEB43F2D-ADC2-4B4B-9731-5BAA736ACA25}" type="parTrans" cxnId="{1EB0DD51-4B96-1542-90FB-6B173FF8A5D8}">
      <dgm:prSet/>
      <dgm:spPr/>
      <dgm:t>
        <a:bodyPr/>
        <a:lstStyle/>
        <a:p>
          <a:endParaRPr lang="en-US"/>
        </a:p>
      </dgm:t>
    </dgm:pt>
    <dgm:pt modelId="{AC3D3A3E-531A-AB41-BAFF-4F3381A7C5A0}" type="sibTrans" cxnId="{1EB0DD51-4B96-1542-90FB-6B173FF8A5D8}">
      <dgm:prSet/>
      <dgm:spPr/>
      <dgm:t>
        <a:bodyPr/>
        <a:lstStyle/>
        <a:p>
          <a:endParaRPr lang="en-US"/>
        </a:p>
      </dgm:t>
    </dgm:pt>
    <dgm:pt modelId="{8B22124B-346E-3C47-A7A2-1F1D79C40F12}">
      <dgm:prSet phldrT="[Text]"/>
      <dgm:spPr/>
      <dgm:t>
        <a:bodyPr/>
        <a:lstStyle/>
        <a:p>
          <a:r>
            <a:rPr lang="vi-VN" dirty="0"/>
            <a:t>Ban đầu: tà khí ngoại cảm (phong – hàn – nhiệt) → thực chứng.</a:t>
          </a:r>
          <a:endParaRPr lang="en-US" dirty="0"/>
        </a:p>
      </dgm:t>
    </dgm:pt>
    <dgm:pt modelId="{2ED076EC-D47B-1F46-943D-AB9876050922}" type="parTrans" cxnId="{1CDCD1AC-AEF3-6A43-9A4A-103A2D8FB083}">
      <dgm:prSet/>
      <dgm:spPr/>
      <dgm:t>
        <a:bodyPr/>
        <a:lstStyle/>
        <a:p>
          <a:endParaRPr lang="en-US"/>
        </a:p>
      </dgm:t>
    </dgm:pt>
    <dgm:pt modelId="{6C3C76C5-F21F-3945-9E39-7EC0BA00C336}" type="sibTrans" cxnId="{1CDCD1AC-AEF3-6A43-9A4A-103A2D8FB083}">
      <dgm:prSet/>
      <dgm:spPr/>
      <dgm:t>
        <a:bodyPr/>
        <a:lstStyle/>
        <a:p>
          <a:endParaRPr lang="en-US"/>
        </a:p>
      </dgm:t>
    </dgm:pt>
    <dgm:pt modelId="{663F421C-BC6D-1E40-8DAC-9EB20EF9D2C6}">
      <dgm:prSet/>
      <dgm:spPr/>
      <dgm:t>
        <a:bodyPr/>
        <a:lstStyle/>
        <a:p>
          <a:r>
            <a:rPr lang="vi-VN" dirty="0"/>
            <a:t>Giải thích: Dương thịnh, âm dịch bị hao.</a:t>
          </a:r>
        </a:p>
      </dgm:t>
    </dgm:pt>
    <dgm:pt modelId="{873D0D83-9EA0-844C-AFBA-8D808E357FF4}" type="parTrans" cxnId="{C354CBC8-54C8-2D40-905F-5132378379F9}">
      <dgm:prSet/>
      <dgm:spPr/>
      <dgm:t>
        <a:bodyPr/>
        <a:lstStyle/>
        <a:p>
          <a:endParaRPr lang="en-US"/>
        </a:p>
      </dgm:t>
    </dgm:pt>
    <dgm:pt modelId="{D34A7C5E-62B5-DC49-A66C-4FE8D9178BF1}" type="sibTrans" cxnId="{C354CBC8-54C8-2D40-905F-5132378379F9}">
      <dgm:prSet/>
      <dgm:spPr/>
      <dgm:t>
        <a:bodyPr/>
        <a:lstStyle/>
        <a:p>
          <a:endParaRPr lang="en-US"/>
        </a:p>
      </dgm:t>
    </dgm:pt>
    <dgm:pt modelId="{605EE988-898E-1E46-8ADD-4978CC8AE9DE}">
      <dgm:prSet/>
      <dgm:spPr/>
      <dgm:t>
        <a:bodyPr/>
        <a:lstStyle/>
        <a:p>
          <a:r>
            <a:rPr lang="vi-VN"/>
            <a:t>Nếu kéo dài → âm dịch tổn thương → hư nhiệt (sốt nhẹ về chiều, lưỡi đỏ ít rêu).</a:t>
          </a:r>
          <a:endParaRPr lang="vi-VN" dirty="0"/>
        </a:p>
      </dgm:t>
    </dgm:pt>
    <dgm:pt modelId="{F836BCC0-351C-CD42-B984-E8729E476099}" type="parTrans" cxnId="{FDE31F0A-E068-8E4A-AA9C-78C44BD42EDD}">
      <dgm:prSet/>
      <dgm:spPr/>
      <dgm:t>
        <a:bodyPr/>
        <a:lstStyle/>
        <a:p>
          <a:endParaRPr lang="en-US"/>
        </a:p>
      </dgm:t>
    </dgm:pt>
    <dgm:pt modelId="{3B844F47-F256-7A4E-8FBE-942B55FD3552}" type="sibTrans" cxnId="{FDE31F0A-E068-8E4A-AA9C-78C44BD42EDD}">
      <dgm:prSet/>
      <dgm:spPr/>
      <dgm:t>
        <a:bodyPr/>
        <a:lstStyle/>
        <a:p>
          <a:endParaRPr lang="en-US"/>
        </a:p>
      </dgm:t>
    </dgm:pt>
    <dgm:pt modelId="{23B2FE63-A46B-F14F-B12B-849B255F7614}">
      <dgm:prSet/>
      <dgm:spPr/>
      <dgm:t>
        <a:bodyPr/>
        <a:lstStyle/>
        <a:p>
          <a:r>
            <a:rPr lang="vi-VN" dirty="0"/>
            <a:t>Pháp trị: Thanh nhiệt tả hỏa, kiêm tư âm.</a:t>
          </a:r>
        </a:p>
      </dgm:t>
    </dgm:pt>
    <dgm:pt modelId="{DBA200F2-97AE-A84B-8A69-B846AD252EF0}" type="parTrans" cxnId="{48C06CBA-ED79-1442-BEF3-557719208C77}">
      <dgm:prSet/>
      <dgm:spPr/>
      <dgm:t>
        <a:bodyPr/>
        <a:lstStyle/>
        <a:p>
          <a:endParaRPr lang="en-US"/>
        </a:p>
      </dgm:t>
    </dgm:pt>
    <dgm:pt modelId="{226ABF28-F2F0-C04F-A4CF-23C5FB0E8238}" type="sibTrans" cxnId="{48C06CBA-ED79-1442-BEF3-557719208C77}">
      <dgm:prSet/>
      <dgm:spPr/>
      <dgm:t>
        <a:bodyPr/>
        <a:lstStyle/>
        <a:p>
          <a:endParaRPr lang="en-US"/>
        </a:p>
      </dgm:t>
    </dgm:pt>
    <dgm:pt modelId="{CBBBC1B5-D039-E949-94EC-70FF0A557F29}">
      <dgm:prSet/>
      <dgm:spPr/>
      <dgm:t>
        <a:bodyPr/>
        <a:lstStyle/>
        <a:p>
          <a:r>
            <a:rPr lang="vi-VN"/>
            <a:t>Giải thích: Tỳ dương hư → âm ẩm không hóa được → thấp ứ trệ.</a:t>
          </a:r>
          <a:endParaRPr lang="vi-VN" dirty="0"/>
        </a:p>
      </dgm:t>
    </dgm:pt>
    <dgm:pt modelId="{41377973-28F3-A141-9C4A-0A791BC7BDA9}" type="parTrans" cxnId="{C0F1C5A6-1E7C-3B49-9987-C12AB8A49F45}">
      <dgm:prSet/>
      <dgm:spPr/>
      <dgm:t>
        <a:bodyPr/>
        <a:lstStyle/>
        <a:p>
          <a:endParaRPr lang="en-US"/>
        </a:p>
      </dgm:t>
    </dgm:pt>
    <dgm:pt modelId="{1A7ACC0E-5335-A74A-9EF1-36379B9E0DFA}" type="sibTrans" cxnId="{C0F1C5A6-1E7C-3B49-9987-C12AB8A49F45}">
      <dgm:prSet/>
      <dgm:spPr/>
      <dgm:t>
        <a:bodyPr/>
        <a:lstStyle/>
        <a:p>
          <a:endParaRPr lang="en-US"/>
        </a:p>
      </dgm:t>
    </dgm:pt>
    <dgm:pt modelId="{F9FD582E-5FF4-E446-B46A-C994CA8F86E9}">
      <dgm:prSet/>
      <dgm:spPr/>
      <dgm:t>
        <a:bodyPr/>
        <a:lstStyle/>
        <a:p>
          <a:r>
            <a:rPr lang="vi-VN" dirty="0"/>
            <a:t>Nếu lâu → tỳ dương càng suy, âm dịch cũng tổn → âm dương lưỡng hư.</a:t>
          </a:r>
        </a:p>
      </dgm:t>
    </dgm:pt>
    <dgm:pt modelId="{5625D6F0-5BE2-B04A-BF32-3307CB59F673}" type="parTrans" cxnId="{741E9BFE-3008-DD43-919A-F9F8DFBACC8D}">
      <dgm:prSet/>
      <dgm:spPr/>
      <dgm:t>
        <a:bodyPr/>
        <a:lstStyle/>
        <a:p>
          <a:endParaRPr lang="en-US"/>
        </a:p>
      </dgm:t>
    </dgm:pt>
    <dgm:pt modelId="{9794930C-A952-0246-BB38-2846F13579B6}" type="sibTrans" cxnId="{741E9BFE-3008-DD43-919A-F9F8DFBACC8D}">
      <dgm:prSet/>
      <dgm:spPr/>
      <dgm:t>
        <a:bodyPr/>
        <a:lstStyle/>
        <a:p>
          <a:endParaRPr lang="en-US"/>
        </a:p>
      </dgm:t>
    </dgm:pt>
    <dgm:pt modelId="{09422A78-01C8-F24E-BB65-4481AAD5DAE2}">
      <dgm:prSet/>
      <dgm:spPr/>
      <dgm:t>
        <a:bodyPr/>
        <a:lstStyle/>
        <a:p>
          <a:r>
            <a:rPr lang="vi-VN" dirty="0"/>
            <a:t>Pháp trị: Kiện tỳ ôn dương, lợi thấp</a:t>
          </a:r>
        </a:p>
      </dgm:t>
    </dgm:pt>
    <dgm:pt modelId="{04BE1553-CB40-EF44-A151-D7F2745A5155}" type="parTrans" cxnId="{0C5A02E4-F985-1641-9962-23BC09D323D0}">
      <dgm:prSet/>
      <dgm:spPr/>
      <dgm:t>
        <a:bodyPr/>
        <a:lstStyle/>
        <a:p>
          <a:endParaRPr lang="en-US"/>
        </a:p>
      </dgm:t>
    </dgm:pt>
    <dgm:pt modelId="{79485DAC-6214-2F4C-9606-6FE6F0A22657}" type="sibTrans" cxnId="{0C5A02E4-F985-1641-9962-23BC09D323D0}">
      <dgm:prSet/>
      <dgm:spPr/>
      <dgm:t>
        <a:bodyPr/>
        <a:lstStyle/>
        <a:p>
          <a:endParaRPr lang="en-US"/>
        </a:p>
      </dgm:t>
    </dgm:pt>
    <dgm:pt modelId="{B3717DBF-320A-D648-9082-117101E74552}">
      <dgm:prSet/>
      <dgm:spPr/>
      <dgm:t>
        <a:bodyPr/>
        <a:lstStyle/>
        <a:p>
          <a:r>
            <a:rPr lang="vi-VN" dirty="0"/>
            <a:t>Kéo dài: phế khí suy (dương hư), tân dịch hao (âm hư).</a:t>
          </a:r>
        </a:p>
      </dgm:t>
    </dgm:pt>
    <dgm:pt modelId="{08A3F75E-4227-2342-B2B1-67C6EED91CAE}" type="parTrans" cxnId="{AFD82E10-47BA-6E42-A98C-F6CE96B75793}">
      <dgm:prSet/>
      <dgm:spPr/>
      <dgm:t>
        <a:bodyPr/>
        <a:lstStyle/>
        <a:p>
          <a:endParaRPr lang="en-US"/>
        </a:p>
      </dgm:t>
    </dgm:pt>
    <dgm:pt modelId="{07D60519-47C0-824A-8AB9-8BFAA7BBE5B7}" type="sibTrans" cxnId="{AFD82E10-47BA-6E42-A98C-F6CE96B75793}">
      <dgm:prSet/>
      <dgm:spPr/>
      <dgm:t>
        <a:bodyPr/>
        <a:lstStyle/>
        <a:p>
          <a:endParaRPr lang="en-US"/>
        </a:p>
      </dgm:t>
    </dgm:pt>
    <dgm:pt modelId="{A9399416-9A92-E34C-B0A9-A8A7C9310F87}">
      <dgm:prSet/>
      <dgm:spPr/>
      <dgm:t>
        <a:bodyPr/>
        <a:lstStyle/>
        <a:p>
          <a:r>
            <a:rPr lang="vi-VN" dirty="0"/>
            <a:t>Cuối: âm dương song tổn → khó thở, ho suy kiệt.</a:t>
          </a:r>
        </a:p>
      </dgm:t>
    </dgm:pt>
    <dgm:pt modelId="{5B6E7D6D-D376-1341-87BB-ECB505CF340A}" type="parTrans" cxnId="{548A9CE6-C9C9-FA42-9B18-0ECF23A9B8AB}">
      <dgm:prSet/>
      <dgm:spPr/>
      <dgm:t>
        <a:bodyPr/>
        <a:lstStyle/>
        <a:p>
          <a:endParaRPr lang="en-US"/>
        </a:p>
      </dgm:t>
    </dgm:pt>
    <dgm:pt modelId="{A951171D-FF1B-7946-B267-38F81882EC07}" type="sibTrans" cxnId="{548A9CE6-C9C9-FA42-9B18-0ECF23A9B8AB}">
      <dgm:prSet/>
      <dgm:spPr/>
      <dgm:t>
        <a:bodyPr/>
        <a:lstStyle/>
        <a:p>
          <a:endParaRPr lang="en-US"/>
        </a:p>
      </dgm:t>
    </dgm:pt>
    <dgm:pt modelId="{E88915E8-02E7-A14A-A573-5F63F996C03F}">
      <dgm:prSet/>
      <dgm:spPr/>
      <dgm:t>
        <a:bodyPr/>
        <a:lstStyle/>
        <a:p>
          <a:r>
            <a:rPr lang="vi-VN" dirty="0"/>
            <a:t>Pháp trị: bổ phế khí, dưỡng âm, trợ dương, hóa đàm.</a:t>
          </a:r>
        </a:p>
      </dgm:t>
    </dgm:pt>
    <dgm:pt modelId="{35E5B967-352C-5842-AC52-CED708288852}" type="parTrans" cxnId="{8FECC01B-C962-624A-889C-A8CB6ACBF146}">
      <dgm:prSet/>
      <dgm:spPr/>
      <dgm:t>
        <a:bodyPr/>
        <a:lstStyle/>
        <a:p>
          <a:endParaRPr lang="en-US"/>
        </a:p>
      </dgm:t>
    </dgm:pt>
    <dgm:pt modelId="{D45BA449-E68C-B04C-9DA2-2B91EC013E07}" type="sibTrans" cxnId="{8FECC01B-C962-624A-889C-A8CB6ACBF146}">
      <dgm:prSet/>
      <dgm:spPr/>
      <dgm:t>
        <a:bodyPr/>
        <a:lstStyle/>
        <a:p>
          <a:endParaRPr lang="en-US"/>
        </a:p>
      </dgm:t>
    </dgm:pt>
    <dgm:pt modelId="{901D8A7E-C23C-8743-A2AA-FF4D1BD5A08C}" type="pres">
      <dgm:prSet presAssocID="{7ACFAB0E-F85C-0147-A79B-D50FCD6F2EF8}" presName="Name0" presStyleCnt="0">
        <dgm:presLayoutVars>
          <dgm:dir/>
          <dgm:animLvl val="lvl"/>
          <dgm:resizeHandles val="exact"/>
        </dgm:presLayoutVars>
      </dgm:prSet>
      <dgm:spPr/>
    </dgm:pt>
    <dgm:pt modelId="{54F42EC9-FBFE-3247-9763-AF711BBFEB6E}" type="pres">
      <dgm:prSet presAssocID="{6E471EE3-2A59-8244-896A-2B0F8E2E5F53}" presName="composite" presStyleCnt="0"/>
      <dgm:spPr/>
    </dgm:pt>
    <dgm:pt modelId="{BBA90FB2-7617-384C-9C15-9ABF70248BAE}" type="pres">
      <dgm:prSet presAssocID="{6E471EE3-2A59-8244-896A-2B0F8E2E5F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EEFE44-9E35-8D41-B351-1C04BAD333FB}" type="pres">
      <dgm:prSet presAssocID="{6E471EE3-2A59-8244-896A-2B0F8E2E5F53}" presName="desTx" presStyleLbl="alignAccFollowNode1" presStyleIdx="0" presStyleCnt="3">
        <dgm:presLayoutVars>
          <dgm:bulletEnabled val="1"/>
        </dgm:presLayoutVars>
      </dgm:prSet>
      <dgm:spPr/>
    </dgm:pt>
    <dgm:pt modelId="{AD9E1A46-F482-814D-9B0E-BC9233FCB3E2}" type="pres">
      <dgm:prSet presAssocID="{245DAD77-1371-7B43-B253-5A93CC55BE54}" presName="space" presStyleCnt="0"/>
      <dgm:spPr/>
    </dgm:pt>
    <dgm:pt modelId="{353AF408-34F5-3441-B263-04360420390F}" type="pres">
      <dgm:prSet presAssocID="{957015B0-A46E-3145-9ACD-B921E06CF16E}" presName="composite" presStyleCnt="0"/>
      <dgm:spPr/>
    </dgm:pt>
    <dgm:pt modelId="{9AE40B11-7F20-A146-872B-486B3882CFD6}" type="pres">
      <dgm:prSet presAssocID="{957015B0-A46E-3145-9ACD-B921E06CF16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022EEE-532F-BB41-8863-17C9D1D20474}" type="pres">
      <dgm:prSet presAssocID="{957015B0-A46E-3145-9ACD-B921E06CF16E}" presName="desTx" presStyleLbl="alignAccFollowNode1" presStyleIdx="1" presStyleCnt="3">
        <dgm:presLayoutVars>
          <dgm:bulletEnabled val="1"/>
        </dgm:presLayoutVars>
      </dgm:prSet>
      <dgm:spPr/>
    </dgm:pt>
    <dgm:pt modelId="{27C9C46C-69E1-7048-B6FB-FD1C8B25F8D4}" type="pres">
      <dgm:prSet presAssocID="{E6381EF9-151D-EA49-9515-A83D1E48174D}" presName="space" presStyleCnt="0"/>
      <dgm:spPr/>
    </dgm:pt>
    <dgm:pt modelId="{F4E1C2C8-396B-6142-800A-DA3367556B43}" type="pres">
      <dgm:prSet presAssocID="{E3A148FB-2B5E-1E4E-8029-3E47314F0655}" presName="composite" presStyleCnt="0"/>
      <dgm:spPr/>
    </dgm:pt>
    <dgm:pt modelId="{60145E27-325E-F842-8B42-368CAC6A8CAD}" type="pres">
      <dgm:prSet presAssocID="{E3A148FB-2B5E-1E4E-8029-3E47314F065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8A31D9D-6306-3B41-B582-FE2A716A74F3}" type="pres">
      <dgm:prSet presAssocID="{E3A148FB-2B5E-1E4E-8029-3E47314F065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FBB1A00-BF49-E84C-8026-A032EF42CA52}" srcId="{957015B0-A46E-3145-9ACD-B921E06CF16E}" destId="{A564DA7B-A6DE-1244-AE30-8A301EC60EEB}" srcOrd="0" destOrd="0" parTransId="{8C25EE2D-C3D8-3F41-BBD3-BEAF72EBE451}" sibTransId="{8181845A-63BD-7F43-A4F6-13133067F8CE}"/>
    <dgm:cxn modelId="{FDE31F0A-E068-8E4A-AA9C-78C44BD42EDD}" srcId="{6E471EE3-2A59-8244-896A-2B0F8E2E5F53}" destId="{605EE988-898E-1E46-8ADD-4978CC8AE9DE}" srcOrd="2" destOrd="0" parTransId="{F836BCC0-351C-CD42-B984-E8729E476099}" sibTransId="{3B844F47-F256-7A4E-8FBE-942B55FD3552}"/>
    <dgm:cxn modelId="{AFD82E10-47BA-6E42-A98C-F6CE96B75793}" srcId="{E3A148FB-2B5E-1E4E-8029-3E47314F0655}" destId="{B3717DBF-320A-D648-9082-117101E74552}" srcOrd="1" destOrd="0" parTransId="{08A3F75E-4227-2342-B2B1-67C6EED91CAE}" sibTransId="{07D60519-47C0-824A-8AB9-8BFAA7BBE5B7}"/>
    <dgm:cxn modelId="{8FECC01B-C962-624A-889C-A8CB6ACBF146}" srcId="{E3A148FB-2B5E-1E4E-8029-3E47314F0655}" destId="{E88915E8-02E7-A14A-A573-5F63F996C03F}" srcOrd="3" destOrd="0" parTransId="{35E5B967-352C-5842-AC52-CED708288852}" sibTransId="{D45BA449-E68C-B04C-9DA2-2B91EC013E07}"/>
    <dgm:cxn modelId="{71466B23-AB47-504B-BB94-F154C9A1BA7C}" type="presOf" srcId="{957015B0-A46E-3145-9ACD-B921E06CF16E}" destId="{9AE40B11-7F20-A146-872B-486B3882CFD6}" srcOrd="0" destOrd="0" presId="urn:microsoft.com/office/officeart/2005/8/layout/hList1"/>
    <dgm:cxn modelId="{B8979D24-1142-4F47-A100-2C73A6DCDFD1}" srcId="{6E471EE3-2A59-8244-896A-2B0F8E2E5F53}" destId="{0553BF56-1377-6D48-A316-AA9D2188BC72}" srcOrd="0" destOrd="0" parTransId="{EAA9D332-7461-C147-89CA-93956DFC58D3}" sibTransId="{8F3822BA-5DAF-4046-9814-086E7796CA5E}"/>
    <dgm:cxn modelId="{B5559341-6083-2D43-BAEE-953138256A09}" type="presOf" srcId="{663F421C-BC6D-1E40-8DAC-9EB20EF9D2C6}" destId="{DBEEFE44-9E35-8D41-B351-1C04BAD333FB}" srcOrd="0" destOrd="1" presId="urn:microsoft.com/office/officeart/2005/8/layout/hList1"/>
    <dgm:cxn modelId="{2B85CB42-19CA-4243-AA22-11D60671C5A0}" type="presOf" srcId="{A564DA7B-A6DE-1244-AE30-8A301EC60EEB}" destId="{A1022EEE-532F-BB41-8863-17C9D1D20474}" srcOrd="0" destOrd="0" presId="urn:microsoft.com/office/officeart/2005/8/layout/hList1"/>
    <dgm:cxn modelId="{1EB0DD51-4B96-1542-90FB-6B173FF8A5D8}" srcId="{7ACFAB0E-F85C-0147-A79B-D50FCD6F2EF8}" destId="{E3A148FB-2B5E-1E4E-8029-3E47314F0655}" srcOrd="2" destOrd="0" parTransId="{DEB43F2D-ADC2-4B4B-9731-5BAA736ACA25}" sibTransId="{AC3D3A3E-531A-AB41-BAFF-4F3381A7C5A0}"/>
    <dgm:cxn modelId="{F190035A-8D51-294B-AE17-0A597C90ADCD}" type="presOf" srcId="{09422A78-01C8-F24E-BB65-4481AAD5DAE2}" destId="{A1022EEE-532F-BB41-8863-17C9D1D20474}" srcOrd="0" destOrd="3" presId="urn:microsoft.com/office/officeart/2005/8/layout/hList1"/>
    <dgm:cxn modelId="{B5340767-DEE8-C544-A80D-0468920B1F92}" type="presOf" srcId="{23B2FE63-A46B-F14F-B12B-849B255F7614}" destId="{DBEEFE44-9E35-8D41-B351-1C04BAD333FB}" srcOrd="0" destOrd="3" presId="urn:microsoft.com/office/officeart/2005/8/layout/hList1"/>
    <dgm:cxn modelId="{E921646C-1F7C-B647-864A-AAFDD52D7B3A}" type="presOf" srcId="{E3A148FB-2B5E-1E4E-8029-3E47314F0655}" destId="{60145E27-325E-F842-8B42-368CAC6A8CAD}" srcOrd="0" destOrd="0" presId="urn:microsoft.com/office/officeart/2005/8/layout/hList1"/>
    <dgm:cxn modelId="{08627773-E1B4-0A47-B0EA-6DAED73DFC21}" type="presOf" srcId="{E88915E8-02E7-A14A-A573-5F63F996C03F}" destId="{08A31D9D-6306-3B41-B582-FE2A716A74F3}" srcOrd="0" destOrd="3" presId="urn:microsoft.com/office/officeart/2005/8/layout/hList1"/>
    <dgm:cxn modelId="{D8B49A79-36CB-0444-BA65-081D4D293C4E}" type="presOf" srcId="{A9399416-9A92-E34C-B0A9-A8A7C9310F87}" destId="{08A31D9D-6306-3B41-B582-FE2A716A74F3}" srcOrd="0" destOrd="2" presId="urn:microsoft.com/office/officeart/2005/8/layout/hList1"/>
    <dgm:cxn modelId="{5D64B895-1ECE-4D49-A5B7-6614E6B07DE9}" type="presOf" srcId="{8B22124B-346E-3C47-A7A2-1F1D79C40F12}" destId="{08A31D9D-6306-3B41-B582-FE2A716A74F3}" srcOrd="0" destOrd="0" presId="urn:microsoft.com/office/officeart/2005/8/layout/hList1"/>
    <dgm:cxn modelId="{0EB6639B-BF19-AE4C-8BFF-147FA29750C1}" srcId="{7ACFAB0E-F85C-0147-A79B-D50FCD6F2EF8}" destId="{957015B0-A46E-3145-9ACD-B921E06CF16E}" srcOrd="1" destOrd="0" parTransId="{25065071-BBD0-2F47-B881-5DBC5E94D8D6}" sibTransId="{E6381EF9-151D-EA49-9515-A83D1E48174D}"/>
    <dgm:cxn modelId="{6AE5959F-C044-3A4D-9789-3F54AA6D2E36}" type="presOf" srcId="{0553BF56-1377-6D48-A316-AA9D2188BC72}" destId="{DBEEFE44-9E35-8D41-B351-1C04BAD333FB}" srcOrd="0" destOrd="0" presId="urn:microsoft.com/office/officeart/2005/8/layout/hList1"/>
    <dgm:cxn modelId="{C0F1C5A6-1E7C-3B49-9987-C12AB8A49F45}" srcId="{957015B0-A46E-3145-9ACD-B921E06CF16E}" destId="{CBBBC1B5-D039-E949-94EC-70FF0A557F29}" srcOrd="1" destOrd="0" parTransId="{41377973-28F3-A141-9C4A-0A791BC7BDA9}" sibTransId="{1A7ACC0E-5335-A74A-9EF1-36379B9E0DFA}"/>
    <dgm:cxn modelId="{6A54B7A8-FCDD-CD46-A93F-599355427D29}" type="presOf" srcId="{F9FD582E-5FF4-E446-B46A-C994CA8F86E9}" destId="{A1022EEE-532F-BB41-8863-17C9D1D20474}" srcOrd="0" destOrd="2" presId="urn:microsoft.com/office/officeart/2005/8/layout/hList1"/>
    <dgm:cxn modelId="{1CDCD1AC-AEF3-6A43-9A4A-103A2D8FB083}" srcId="{E3A148FB-2B5E-1E4E-8029-3E47314F0655}" destId="{8B22124B-346E-3C47-A7A2-1F1D79C40F12}" srcOrd="0" destOrd="0" parTransId="{2ED076EC-D47B-1F46-943D-AB9876050922}" sibTransId="{6C3C76C5-F21F-3945-9E39-7EC0BA00C336}"/>
    <dgm:cxn modelId="{9B3C8DAE-3D81-D543-86D2-639B16A77386}" type="presOf" srcId="{B3717DBF-320A-D648-9082-117101E74552}" destId="{08A31D9D-6306-3B41-B582-FE2A716A74F3}" srcOrd="0" destOrd="1" presId="urn:microsoft.com/office/officeart/2005/8/layout/hList1"/>
    <dgm:cxn modelId="{48C06CBA-ED79-1442-BEF3-557719208C77}" srcId="{6E471EE3-2A59-8244-896A-2B0F8E2E5F53}" destId="{23B2FE63-A46B-F14F-B12B-849B255F7614}" srcOrd="3" destOrd="0" parTransId="{DBA200F2-97AE-A84B-8A69-B846AD252EF0}" sibTransId="{226ABF28-F2F0-C04F-A4CF-23C5FB0E8238}"/>
    <dgm:cxn modelId="{A9CA81C7-311A-8148-B554-AB3B629C6A18}" type="presOf" srcId="{7ACFAB0E-F85C-0147-A79B-D50FCD6F2EF8}" destId="{901D8A7E-C23C-8743-A2AA-FF4D1BD5A08C}" srcOrd="0" destOrd="0" presId="urn:microsoft.com/office/officeart/2005/8/layout/hList1"/>
    <dgm:cxn modelId="{C354CBC8-54C8-2D40-905F-5132378379F9}" srcId="{6E471EE3-2A59-8244-896A-2B0F8E2E5F53}" destId="{663F421C-BC6D-1E40-8DAC-9EB20EF9D2C6}" srcOrd="1" destOrd="0" parTransId="{873D0D83-9EA0-844C-AFBA-8D808E357FF4}" sibTransId="{D34A7C5E-62B5-DC49-A66C-4FE8D9178BF1}"/>
    <dgm:cxn modelId="{359CC1D7-57AF-BC4A-A16C-20BA8B206569}" type="presOf" srcId="{6E471EE3-2A59-8244-896A-2B0F8E2E5F53}" destId="{BBA90FB2-7617-384C-9C15-9ABF70248BAE}" srcOrd="0" destOrd="0" presId="urn:microsoft.com/office/officeart/2005/8/layout/hList1"/>
    <dgm:cxn modelId="{1F7DAFDA-D292-F74C-94B8-75E37B6BF150}" type="presOf" srcId="{CBBBC1B5-D039-E949-94EC-70FF0A557F29}" destId="{A1022EEE-532F-BB41-8863-17C9D1D20474}" srcOrd="0" destOrd="1" presId="urn:microsoft.com/office/officeart/2005/8/layout/hList1"/>
    <dgm:cxn modelId="{0C5A02E4-F985-1641-9962-23BC09D323D0}" srcId="{957015B0-A46E-3145-9ACD-B921E06CF16E}" destId="{09422A78-01C8-F24E-BB65-4481AAD5DAE2}" srcOrd="3" destOrd="0" parTransId="{04BE1553-CB40-EF44-A151-D7F2745A5155}" sibTransId="{79485DAC-6214-2F4C-9606-6FE6F0A22657}"/>
    <dgm:cxn modelId="{548A9CE6-C9C9-FA42-9B18-0ECF23A9B8AB}" srcId="{E3A148FB-2B5E-1E4E-8029-3E47314F0655}" destId="{A9399416-9A92-E34C-B0A9-A8A7C9310F87}" srcOrd="2" destOrd="0" parTransId="{5B6E7D6D-D376-1341-87BB-ECB505CF340A}" sibTransId="{A951171D-FF1B-7946-B267-38F81882EC07}"/>
    <dgm:cxn modelId="{21E914EF-2E10-1A4A-AF9C-BAAF851F6E51}" srcId="{7ACFAB0E-F85C-0147-A79B-D50FCD6F2EF8}" destId="{6E471EE3-2A59-8244-896A-2B0F8E2E5F53}" srcOrd="0" destOrd="0" parTransId="{33899452-BEE4-AF45-AB71-EF4786D1CF35}" sibTransId="{245DAD77-1371-7B43-B253-5A93CC55BE54}"/>
    <dgm:cxn modelId="{DF96F0F4-C4AE-C742-9747-5DD15F1ECC73}" type="presOf" srcId="{605EE988-898E-1E46-8ADD-4978CC8AE9DE}" destId="{DBEEFE44-9E35-8D41-B351-1C04BAD333FB}" srcOrd="0" destOrd="2" presId="urn:microsoft.com/office/officeart/2005/8/layout/hList1"/>
    <dgm:cxn modelId="{741E9BFE-3008-DD43-919A-F9F8DFBACC8D}" srcId="{957015B0-A46E-3145-9ACD-B921E06CF16E}" destId="{F9FD582E-5FF4-E446-B46A-C994CA8F86E9}" srcOrd="2" destOrd="0" parTransId="{5625D6F0-5BE2-B04A-BF32-3307CB59F673}" sibTransId="{9794930C-A952-0246-BB38-2846F13579B6}"/>
    <dgm:cxn modelId="{F8A58945-E17C-9C42-88AE-529D68ABC097}" type="presParOf" srcId="{901D8A7E-C23C-8743-A2AA-FF4D1BD5A08C}" destId="{54F42EC9-FBFE-3247-9763-AF711BBFEB6E}" srcOrd="0" destOrd="0" presId="urn:microsoft.com/office/officeart/2005/8/layout/hList1"/>
    <dgm:cxn modelId="{5104F665-D5A2-ED4E-B43F-8AF87C1487AD}" type="presParOf" srcId="{54F42EC9-FBFE-3247-9763-AF711BBFEB6E}" destId="{BBA90FB2-7617-384C-9C15-9ABF70248BAE}" srcOrd="0" destOrd="0" presId="urn:microsoft.com/office/officeart/2005/8/layout/hList1"/>
    <dgm:cxn modelId="{F4A73E97-13A6-B24A-9FF1-95C56FA7C2D5}" type="presParOf" srcId="{54F42EC9-FBFE-3247-9763-AF711BBFEB6E}" destId="{DBEEFE44-9E35-8D41-B351-1C04BAD333FB}" srcOrd="1" destOrd="0" presId="urn:microsoft.com/office/officeart/2005/8/layout/hList1"/>
    <dgm:cxn modelId="{3F4019C4-0BB9-FD4F-BB69-6A2EA38699BD}" type="presParOf" srcId="{901D8A7E-C23C-8743-A2AA-FF4D1BD5A08C}" destId="{AD9E1A46-F482-814D-9B0E-BC9233FCB3E2}" srcOrd="1" destOrd="0" presId="urn:microsoft.com/office/officeart/2005/8/layout/hList1"/>
    <dgm:cxn modelId="{E2ABE691-10CE-BF41-84B4-C0AB286D6E24}" type="presParOf" srcId="{901D8A7E-C23C-8743-A2AA-FF4D1BD5A08C}" destId="{353AF408-34F5-3441-B263-04360420390F}" srcOrd="2" destOrd="0" presId="urn:microsoft.com/office/officeart/2005/8/layout/hList1"/>
    <dgm:cxn modelId="{CE740BC9-9CE8-D74F-A972-6A5D0E2330B3}" type="presParOf" srcId="{353AF408-34F5-3441-B263-04360420390F}" destId="{9AE40B11-7F20-A146-872B-486B3882CFD6}" srcOrd="0" destOrd="0" presId="urn:microsoft.com/office/officeart/2005/8/layout/hList1"/>
    <dgm:cxn modelId="{CA93FA6A-C9DD-5B40-8418-B048E76BE9C0}" type="presParOf" srcId="{353AF408-34F5-3441-B263-04360420390F}" destId="{A1022EEE-532F-BB41-8863-17C9D1D20474}" srcOrd="1" destOrd="0" presId="urn:microsoft.com/office/officeart/2005/8/layout/hList1"/>
    <dgm:cxn modelId="{235FC453-102A-D94F-91ED-0D5909167719}" type="presParOf" srcId="{901D8A7E-C23C-8743-A2AA-FF4D1BD5A08C}" destId="{27C9C46C-69E1-7048-B6FB-FD1C8B25F8D4}" srcOrd="3" destOrd="0" presId="urn:microsoft.com/office/officeart/2005/8/layout/hList1"/>
    <dgm:cxn modelId="{C3380598-3937-2544-9501-9D7203519CB0}" type="presParOf" srcId="{901D8A7E-C23C-8743-A2AA-FF4D1BD5A08C}" destId="{F4E1C2C8-396B-6142-800A-DA3367556B43}" srcOrd="4" destOrd="0" presId="urn:microsoft.com/office/officeart/2005/8/layout/hList1"/>
    <dgm:cxn modelId="{E2401728-E78B-1C4D-845A-4CFB4A9B8957}" type="presParOf" srcId="{F4E1C2C8-396B-6142-800A-DA3367556B43}" destId="{60145E27-325E-F842-8B42-368CAC6A8CAD}" srcOrd="0" destOrd="0" presId="urn:microsoft.com/office/officeart/2005/8/layout/hList1"/>
    <dgm:cxn modelId="{FAEACB87-F99E-824C-BB8E-6BAAE49524D6}" type="presParOf" srcId="{F4E1C2C8-396B-6142-800A-DA3367556B43}" destId="{08A31D9D-6306-3B41-B582-FE2A716A74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25844-0B90-FC40-9F53-7C7CC3D6E4F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E0965-857E-6D4D-9E92-C7EFC4F44DD5}">
      <dgm:prSet phldrT="[Text]" custT="1"/>
      <dgm:spPr/>
      <dgm:t>
        <a:bodyPr/>
        <a:lstStyle/>
        <a:p>
          <a:r>
            <a:rPr lang="vi-VN" sz="2400" b="1" dirty="0"/>
            <a:t>Phòng bệnh gốc ở điều hòa Âm Dương.</a:t>
          </a:r>
          <a:endParaRPr lang="en-US" sz="2400" dirty="0"/>
        </a:p>
      </dgm:t>
    </dgm:pt>
    <dgm:pt modelId="{C7EED82A-752A-0545-81DB-33EA1410BCB6}" type="parTrans" cxnId="{39E5C281-1D2E-E34A-8E34-E012404FBFEE}">
      <dgm:prSet/>
      <dgm:spPr/>
      <dgm:t>
        <a:bodyPr/>
        <a:lstStyle/>
        <a:p>
          <a:endParaRPr lang="en-US"/>
        </a:p>
      </dgm:t>
    </dgm:pt>
    <dgm:pt modelId="{A62F7A95-3C58-3149-9CAE-81BF3AB357A8}" type="sibTrans" cxnId="{39E5C281-1D2E-E34A-8E34-E012404FBFEE}">
      <dgm:prSet/>
      <dgm:spPr/>
      <dgm:t>
        <a:bodyPr/>
        <a:lstStyle/>
        <a:p>
          <a:endParaRPr lang="en-US"/>
        </a:p>
      </dgm:t>
    </dgm:pt>
    <dgm:pt modelId="{B1FC605E-E980-6449-AB04-F97DE23A4CEE}">
      <dgm:prSet phldrT="[Text]" custT="1"/>
      <dgm:spPr/>
      <dgm:t>
        <a:bodyPr/>
        <a:lstStyle/>
        <a:p>
          <a:r>
            <a:rPr lang="vi-VN" sz="2400" dirty="0"/>
            <a:t>“Âm bình Dương mật” (Âm đầy đủ, Dương hài hòa) thì cơ thể khỏe mạnh, tà khí khó xâm nhập.</a:t>
          </a:r>
          <a:endParaRPr lang="en-US" sz="2400" dirty="0"/>
        </a:p>
      </dgm:t>
    </dgm:pt>
    <dgm:pt modelId="{5705C21C-647E-494C-ACBB-4EDC14847A68}" type="parTrans" cxnId="{5821E9B9-9401-DD45-B1D0-45A34C0EC5D7}">
      <dgm:prSet/>
      <dgm:spPr/>
      <dgm:t>
        <a:bodyPr/>
        <a:lstStyle/>
        <a:p>
          <a:endParaRPr lang="en-US"/>
        </a:p>
      </dgm:t>
    </dgm:pt>
    <dgm:pt modelId="{92EA70B6-4BD5-C241-9813-AB079B53C3B8}" type="sibTrans" cxnId="{5821E9B9-9401-DD45-B1D0-45A34C0EC5D7}">
      <dgm:prSet/>
      <dgm:spPr/>
      <dgm:t>
        <a:bodyPr/>
        <a:lstStyle/>
        <a:p>
          <a:endParaRPr lang="en-US"/>
        </a:p>
      </dgm:t>
    </dgm:pt>
    <dgm:pt modelId="{F21A912F-A1AF-334B-AADB-4B199BFCB1A1}">
      <dgm:prSet phldrT="[Text]" custT="1"/>
      <dgm:spPr/>
      <dgm:t>
        <a:bodyPr/>
        <a:lstStyle/>
        <a:p>
          <a:pPr algn="ctr"/>
          <a:r>
            <a:rPr lang="vi-VN" sz="2400" dirty="0"/>
            <a:t>Phòng bệnh gồm 2 hướng:</a:t>
          </a:r>
          <a:endParaRPr lang="en-US" sz="2400" dirty="0"/>
        </a:p>
      </dgm:t>
    </dgm:pt>
    <dgm:pt modelId="{E42A5032-B3C5-3A41-B06A-D64A93A3E4E0}" type="parTrans" cxnId="{66CCB5EE-4467-F342-A3AB-DF7E79B8E1EB}">
      <dgm:prSet/>
      <dgm:spPr/>
      <dgm:t>
        <a:bodyPr/>
        <a:lstStyle/>
        <a:p>
          <a:endParaRPr lang="en-US"/>
        </a:p>
      </dgm:t>
    </dgm:pt>
    <dgm:pt modelId="{377DFC01-5D0F-2546-A7DB-06AAA643CCF7}" type="sibTrans" cxnId="{66CCB5EE-4467-F342-A3AB-DF7E79B8E1EB}">
      <dgm:prSet/>
      <dgm:spPr/>
      <dgm:t>
        <a:bodyPr/>
        <a:lstStyle/>
        <a:p>
          <a:endParaRPr lang="en-US"/>
        </a:p>
      </dgm:t>
    </dgm:pt>
    <dgm:pt modelId="{D2070448-EFE7-9B46-88BC-BCA4462D874B}">
      <dgm:prSet phldrT="[Text]" custT="1"/>
      <dgm:spPr/>
      <dgm:t>
        <a:bodyPr/>
        <a:lstStyle/>
        <a:p>
          <a:r>
            <a:rPr lang="vi-VN" sz="2400" b="1" dirty="0"/>
            <a:t>Phòng tà khí bên ngoài</a:t>
          </a:r>
          <a:r>
            <a:rPr lang="vi-VN" sz="2400" dirty="0"/>
            <a:t> (gió, hàn, thử, thấp, táo, hỏa).</a:t>
          </a:r>
          <a:endParaRPr lang="en-US" sz="2400" dirty="0"/>
        </a:p>
      </dgm:t>
    </dgm:pt>
    <dgm:pt modelId="{9A4FACFB-D7A4-5E4D-8EA9-D2DD6436260F}" type="parTrans" cxnId="{D8C4F344-DF3C-4A40-9617-1ECD562CC664}">
      <dgm:prSet/>
      <dgm:spPr/>
      <dgm:t>
        <a:bodyPr/>
        <a:lstStyle/>
        <a:p>
          <a:endParaRPr lang="en-US"/>
        </a:p>
      </dgm:t>
    </dgm:pt>
    <dgm:pt modelId="{1E8CBC22-76F3-BF45-938D-657758E80356}" type="sibTrans" cxnId="{D8C4F344-DF3C-4A40-9617-1ECD562CC664}">
      <dgm:prSet/>
      <dgm:spPr/>
      <dgm:t>
        <a:bodyPr/>
        <a:lstStyle/>
        <a:p>
          <a:endParaRPr lang="en-US"/>
        </a:p>
      </dgm:t>
    </dgm:pt>
    <dgm:pt modelId="{B1F730D0-3BAE-744A-A63A-5C7D8A7FE867}">
      <dgm:prSet custT="1"/>
      <dgm:spPr/>
      <dgm:t>
        <a:bodyPr/>
        <a:lstStyle/>
        <a:p>
          <a:r>
            <a:rPr lang="vi-VN" sz="2400" b="1" dirty="0"/>
            <a:t>Bảo tồn chính khí bên trong</a:t>
          </a:r>
          <a:r>
            <a:rPr lang="vi-VN" sz="2400" dirty="0"/>
            <a:t> (Âm – Dương, khí – huyết, tinh – thần).</a:t>
          </a:r>
        </a:p>
      </dgm:t>
    </dgm:pt>
    <dgm:pt modelId="{54FC22FD-EA96-5B4B-A44B-E327290C4F03}" type="parTrans" cxnId="{83809E18-9A2F-834C-81AE-029ACE79CC2C}">
      <dgm:prSet/>
      <dgm:spPr/>
      <dgm:t>
        <a:bodyPr/>
        <a:lstStyle/>
        <a:p>
          <a:endParaRPr lang="en-US"/>
        </a:p>
      </dgm:t>
    </dgm:pt>
    <dgm:pt modelId="{17AF7EE9-11CE-9946-A75E-DFDD7DABEA1A}" type="sibTrans" cxnId="{83809E18-9A2F-834C-81AE-029ACE79CC2C}">
      <dgm:prSet/>
      <dgm:spPr/>
      <dgm:t>
        <a:bodyPr/>
        <a:lstStyle/>
        <a:p>
          <a:endParaRPr lang="en-US"/>
        </a:p>
      </dgm:t>
    </dgm:pt>
    <dgm:pt modelId="{AF29D574-F9EF-7440-932E-52ED3D0ABF21}" type="pres">
      <dgm:prSet presAssocID="{74525844-0B90-FC40-9F53-7C7CC3D6E4FD}" presName="linearFlow" presStyleCnt="0">
        <dgm:presLayoutVars>
          <dgm:dir/>
          <dgm:animLvl val="lvl"/>
          <dgm:resizeHandles val="exact"/>
        </dgm:presLayoutVars>
      </dgm:prSet>
      <dgm:spPr/>
    </dgm:pt>
    <dgm:pt modelId="{38894DBD-0300-2B45-9FF3-74544555D221}" type="pres">
      <dgm:prSet presAssocID="{130E0965-857E-6D4D-9E92-C7EFC4F44DD5}" presName="composite" presStyleCnt="0"/>
      <dgm:spPr/>
    </dgm:pt>
    <dgm:pt modelId="{CE1B029F-5A3E-914B-8985-D79C2D76F40C}" type="pres">
      <dgm:prSet presAssocID="{130E0965-857E-6D4D-9E92-C7EFC4F44DD5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25361D1-31BF-FB4A-94FF-567BA80B40C1}" type="pres">
      <dgm:prSet presAssocID="{130E0965-857E-6D4D-9E92-C7EFC4F44DD5}" presName="parSh" presStyleLbl="node1" presStyleIdx="0" presStyleCnt="2"/>
      <dgm:spPr/>
    </dgm:pt>
    <dgm:pt modelId="{1C7F6BD5-068F-274C-B7E3-7244786DD9A7}" type="pres">
      <dgm:prSet presAssocID="{130E0965-857E-6D4D-9E92-C7EFC4F44DD5}" presName="desTx" presStyleLbl="fgAcc1" presStyleIdx="0" presStyleCnt="2">
        <dgm:presLayoutVars>
          <dgm:bulletEnabled val="1"/>
        </dgm:presLayoutVars>
      </dgm:prSet>
      <dgm:spPr/>
    </dgm:pt>
    <dgm:pt modelId="{62C482E8-BFE2-2F42-B52E-3EEAB6D86C54}" type="pres">
      <dgm:prSet presAssocID="{A62F7A95-3C58-3149-9CAE-81BF3AB357A8}" presName="sibTrans" presStyleLbl="sibTrans2D1" presStyleIdx="0" presStyleCnt="1"/>
      <dgm:spPr/>
    </dgm:pt>
    <dgm:pt modelId="{487DD612-1EA2-144E-8956-D0B9C6C8184B}" type="pres">
      <dgm:prSet presAssocID="{A62F7A95-3C58-3149-9CAE-81BF3AB357A8}" presName="connTx" presStyleLbl="sibTrans2D1" presStyleIdx="0" presStyleCnt="1"/>
      <dgm:spPr/>
    </dgm:pt>
    <dgm:pt modelId="{A0121D84-EC05-0F42-8CD2-CAD9FC91F6AC}" type="pres">
      <dgm:prSet presAssocID="{F21A912F-A1AF-334B-AADB-4B199BFCB1A1}" presName="composite" presStyleCnt="0"/>
      <dgm:spPr/>
    </dgm:pt>
    <dgm:pt modelId="{32248566-2D6E-954A-A762-B3A909C0D68F}" type="pres">
      <dgm:prSet presAssocID="{F21A912F-A1AF-334B-AADB-4B199BFCB1A1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407CCC9-FFE8-0449-BEA4-EE22724AE7C1}" type="pres">
      <dgm:prSet presAssocID="{F21A912F-A1AF-334B-AADB-4B199BFCB1A1}" presName="parSh" presStyleLbl="node1" presStyleIdx="1" presStyleCnt="2"/>
      <dgm:spPr/>
    </dgm:pt>
    <dgm:pt modelId="{DE26AB26-6DDE-3E4A-A21E-891001308A9C}" type="pres">
      <dgm:prSet presAssocID="{F21A912F-A1AF-334B-AADB-4B199BFCB1A1}" presName="desTx" presStyleLbl="fgAcc1" presStyleIdx="1" presStyleCnt="2">
        <dgm:presLayoutVars>
          <dgm:bulletEnabled val="1"/>
        </dgm:presLayoutVars>
      </dgm:prSet>
      <dgm:spPr/>
    </dgm:pt>
  </dgm:ptLst>
  <dgm:cxnLst>
    <dgm:cxn modelId="{350F5E15-A337-9A43-ACE3-9DE28C9403A7}" type="presOf" srcId="{B1F730D0-3BAE-744A-A63A-5C7D8A7FE867}" destId="{DE26AB26-6DDE-3E4A-A21E-891001308A9C}" srcOrd="0" destOrd="1" presId="urn:microsoft.com/office/officeart/2005/8/layout/process3"/>
    <dgm:cxn modelId="{83809E18-9A2F-834C-81AE-029ACE79CC2C}" srcId="{F21A912F-A1AF-334B-AADB-4B199BFCB1A1}" destId="{B1F730D0-3BAE-744A-A63A-5C7D8A7FE867}" srcOrd="1" destOrd="0" parTransId="{54FC22FD-EA96-5B4B-A44B-E327290C4F03}" sibTransId="{17AF7EE9-11CE-9946-A75E-DFDD7DABEA1A}"/>
    <dgm:cxn modelId="{2E4BD718-3736-DE47-AA43-7CFFD85FCD14}" type="presOf" srcId="{B1FC605E-E980-6449-AB04-F97DE23A4CEE}" destId="{1C7F6BD5-068F-274C-B7E3-7244786DD9A7}" srcOrd="0" destOrd="0" presId="urn:microsoft.com/office/officeart/2005/8/layout/process3"/>
    <dgm:cxn modelId="{1D8DFF36-C3D6-E241-957D-9E7CFACF899F}" type="presOf" srcId="{74525844-0B90-FC40-9F53-7C7CC3D6E4FD}" destId="{AF29D574-F9EF-7440-932E-52ED3D0ABF21}" srcOrd="0" destOrd="0" presId="urn:microsoft.com/office/officeart/2005/8/layout/process3"/>
    <dgm:cxn modelId="{FCAB0644-8270-7344-9779-66BE2F70B137}" type="presOf" srcId="{130E0965-857E-6D4D-9E92-C7EFC4F44DD5}" destId="{CE1B029F-5A3E-914B-8985-D79C2D76F40C}" srcOrd="0" destOrd="0" presId="urn:microsoft.com/office/officeart/2005/8/layout/process3"/>
    <dgm:cxn modelId="{D8C4F344-DF3C-4A40-9617-1ECD562CC664}" srcId="{F21A912F-A1AF-334B-AADB-4B199BFCB1A1}" destId="{D2070448-EFE7-9B46-88BC-BCA4462D874B}" srcOrd="0" destOrd="0" parTransId="{9A4FACFB-D7A4-5E4D-8EA9-D2DD6436260F}" sibTransId="{1E8CBC22-76F3-BF45-938D-657758E80356}"/>
    <dgm:cxn modelId="{5520E164-589A-E04E-A7D0-1ACB1064AF80}" type="presOf" srcId="{F21A912F-A1AF-334B-AADB-4B199BFCB1A1}" destId="{4407CCC9-FFE8-0449-BEA4-EE22724AE7C1}" srcOrd="1" destOrd="0" presId="urn:microsoft.com/office/officeart/2005/8/layout/process3"/>
    <dgm:cxn modelId="{6B47DC70-A46E-FA45-A16C-1C41E81C8975}" type="presOf" srcId="{D2070448-EFE7-9B46-88BC-BCA4462D874B}" destId="{DE26AB26-6DDE-3E4A-A21E-891001308A9C}" srcOrd="0" destOrd="0" presId="urn:microsoft.com/office/officeart/2005/8/layout/process3"/>
    <dgm:cxn modelId="{39E5C281-1D2E-E34A-8E34-E012404FBFEE}" srcId="{74525844-0B90-FC40-9F53-7C7CC3D6E4FD}" destId="{130E0965-857E-6D4D-9E92-C7EFC4F44DD5}" srcOrd="0" destOrd="0" parTransId="{C7EED82A-752A-0545-81DB-33EA1410BCB6}" sibTransId="{A62F7A95-3C58-3149-9CAE-81BF3AB357A8}"/>
    <dgm:cxn modelId="{E0D6EC82-5292-914F-9460-648F87A625C4}" type="presOf" srcId="{A62F7A95-3C58-3149-9CAE-81BF3AB357A8}" destId="{62C482E8-BFE2-2F42-B52E-3EEAB6D86C54}" srcOrd="0" destOrd="0" presId="urn:microsoft.com/office/officeart/2005/8/layout/process3"/>
    <dgm:cxn modelId="{AFAA70A1-D551-FE43-991E-82FE242876E3}" type="presOf" srcId="{A62F7A95-3C58-3149-9CAE-81BF3AB357A8}" destId="{487DD612-1EA2-144E-8956-D0B9C6C8184B}" srcOrd="1" destOrd="0" presId="urn:microsoft.com/office/officeart/2005/8/layout/process3"/>
    <dgm:cxn modelId="{5821E9B9-9401-DD45-B1D0-45A34C0EC5D7}" srcId="{130E0965-857E-6D4D-9E92-C7EFC4F44DD5}" destId="{B1FC605E-E980-6449-AB04-F97DE23A4CEE}" srcOrd="0" destOrd="0" parTransId="{5705C21C-647E-494C-ACBB-4EDC14847A68}" sibTransId="{92EA70B6-4BD5-C241-9813-AB079B53C3B8}"/>
    <dgm:cxn modelId="{94804ABD-FBD2-5242-83FB-39976993A5EB}" type="presOf" srcId="{130E0965-857E-6D4D-9E92-C7EFC4F44DD5}" destId="{A25361D1-31BF-FB4A-94FF-567BA80B40C1}" srcOrd="1" destOrd="0" presId="urn:microsoft.com/office/officeart/2005/8/layout/process3"/>
    <dgm:cxn modelId="{E6A287C4-0310-AE46-9E82-2167685CFDA1}" type="presOf" srcId="{F21A912F-A1AF-334B-AADB-4B199BFCB1A1}" destId="{32248566-2D6E-954A-A762-B3A909C0D68F}" srcOrd="0" destOrd="0" presId="urn:microsoft.com/office/officeart/2005/8/layout/process3"/>
    <dgm:cxn modelId="{66CCB5EE-4467-F342-A3AB-DF7E79B8E1EB}" srcId="{74525844-0B90-FC40-9F53-7C7CC3D6E4FD}" destId="{F21A912F-A1AF-334B-AADB-4B199BFCB1A1}" srcOrd="1" destOrd="0" parTransId="{E42A5032-B3C5-3A41-B06A-D64A93A3E4E0}" sibTransId="{377DFC01-5D0F-2546-A7DB-06AAA643CCF7}"/>
    <dgm:cxn modelId="{37AC06ED-2EAD-934B-A155-240A2705384F}" type="presParOf" srcId="{AF29D574-F9EF-7440-932E-52ED3D0ABF21}" destId="{38894DBD-0300-2B45-9FF3-74544555D221}" srcOrd="0" destOrd="0" presId="urn:microsoft.com/office/officeart/2005/8/layout/process3"/>
    <dgm:cxn modelId="{33439B26-9D77-2040-8E07-F901B01524CF}" type="presParOf" srcId="{38894DBD-0300-2B45-9FF3-74544555D221}" destId="{CE1B029F-5A3E-914B-8985-D79C2D76F40C}" srcOrd="0" destOrd="0" presId="urn:microsoft.com/office/officeart/2005/8/layout/process3"/>
    <dgm:cxn modelId="{71940BCE-A259-1844-84D4-B31853E2ADF6}" type="presParOf" srcId="{38894DBD-0300-2B45-9FF3-74544555D221}" destId="{A25361D1-31BF-FB4A-94FF-567BA80B40C1}" srcOrd="1" destOrd="0" presId="urn:microsoft.com/office/officeart/2005/8/layout/process3"/>
    <dgm:cxn modelId="{1311C951-E7A2-8641-A449-818DA97F41F0}" type="presParOf" srcId="{38894DBD-0300-2B45-9FF3-74544555D221}" destId="{1C7F6BD5-068F-274C-B7E3-7244786DD9A7}" srcOrd="2" destOrd="0" presId="urn:microsoft.com/office/officeart/2005/8/layout/process3"/>
    <dgm:cxn modelId="{274C5679-D8CA-1A42-B946-C959D1A4233C}" type="presParOf" srcId="{AF29D574-F9EF-7440-932E-52ED3D0ABF21}" destId="{62C482E8-BFE2-2F42-B52E-3EEAB6D86C54}" srcOrd="1" destOrd="0" presId="urn:microsoft.com/office/officeart/2005/8/layout/process3"/>
    <dgm:cxn modelId="{394804AE-41A4-534F-B02C-21CBC6B328CF}" type="presParOf" srcId="{62C482E8-BFE2-2F42-B52E-3EEAB6D86C54}" destId="{487DD612-1EA2-144E-8956-D0B9C6C8184B}" srcOrd="0" destOrd="0" presId="urn:microsoft.com/office/officeart/2005/8/layout/process3"/>
    <dgm:cxn modelId="{12C21FBC-1609-8D48-938F-354A9FD8D731}" type="presParOf" srcId="{AF29D574-F9EF-7440-932E-52ED3D0ABF21}" destId="{A0121D84-EC05-0F42-8CD2-CAD9FC91F6AC}" srcOrd="2" destOrd="0" presId="urn:microsoft.com/office/officeart/2005/8/layout/process3"/>
    <dgm:cxn modelId="{A1B1FB4D-7855-E64A-B5EC-AF9E84A6DD3E}" type="presParOf" srcId="{A0121D84-EC05-0F42-8CD2-CAD9FC91F6AC}" destId="{32248566-2D6E-954A-A762-B3A909C0D68F}" srcOrd="0" destOrd="0" presId="urn:microsoft.com/office/officeart/2005/8/layout/process3"/>
    <dgm:cxn modelId="{DB870E42-2687-F04F-A245-080F068EABB7}" type="presParOf" srcId="{A0121D84-EC05-0F42-8CD2-CAD9FC91F6AC}" destId="{4407CCC9-FFE8-0449-BEA4-EE22724AE7C1}" srcOrd="1" destOrd="0" presId="urn:microsoft.com/office/officeart/2005/8/layout/process3"/>
    <dgm:cxn modelId="{0C6B2A8E-DFC8-8844-87D4-C317EF3BA82B}" type="presParOf" srcId="{A0121D84-EC05-0F42-8CD2-CAD9FC91F6AC}" destId="{DE26AB26-6DDE-3E4A-A21E-891001308A9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ECCEA2-47B5-594F-B6AB-7FA55D33E429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74B49E46-BFE7-CD40-9378-5A97F0E0AE4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vi-VN" sz="2000" dirty="0">
              <a:solidFill>
                <a:srgbClr val="002060"/>
              </a:solidFill>
            </a:rPr>
            <a:t>Phòng bệnh theo Âm Dương không phải chống lại tự nhiên, mà là </a:t>
          </a:r>
          <a:r>
            <a:rPr lang="vi-VN" sz="2000" b="1" dirty="0">
              <a:solidFill>
                <a:srgbClr val="002060"/>
              </a:solidFill>
            </a:rPr>
            <a:t>sống thuận theo tự nhiên</a:t>
          </a:r>
          <a:r>
            <a:rPr lang="vi-VN" sz="2000" dirty="0">
              <a:solidFill>
                <a:srgbClr val="002060"/>
              </a:solidFill>
            </a:rPr>
            <a:t>: ngày đêm, mùa vụ, khí hậu</a:t>
          </a:r>
          <a:endParaRPr lang="en-US" sz="2000" dirty="0">
            <a:solidFill>
              <a:srgbClr val="002060"/>
            </a:solidFill>
          </a:endParaRPr>
        </a:p>
      </dgm:t>
    </dgm:pt>
    <dgm:pt modelId="{F484FF8A-4231-3846-9774-863F03B48DCE}" type="parTrans" cxnId="{745CEF54-A1C7-A040-A5D3-10D804B6B4EF}">
      <dgm:prSet/>
      <dgm:spPr/>
      <dgm:t>
        <a:bodyPr/>
        <a:lstStyle/>
        <a:p>
          <a:endParaRPr lang="en-US" sz="2000"/>
        </a:p>
      </dgm:t>
    </dgm:pt>
    <dgm:pt modelId="{13E333F8-1A6D-1641-8113-06DD290DC3FD}" type="sibTrans" cxnId="{745CEF54-A1C7-A040-A5D3-10D804B6B4EF}">
      <dgm:prSet/>
      <dgm:spPr/>
      <dgm:t>
        <a:bodyPr/>
        <a:lstStyle/>
        <a:p>
          <a:endParaRPr lang="en-US" sz="2000"/>
        </a:p>
      </dgm:t>
    </dgm:pt>
    <dgm:pt modelId="{7DB63A0F-40C4-AD45-AB0F-E1EFA48FBB1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vi-VN" sz="2000" dirty="0">
              <a:solidFill>
                <a:srgbClr val="002060"/>
              </a:solidFill>
            </a:rPr>
            <a:t>Phòng bệnh không phải chờ có bệnh mới chữa, mà là </a:t>
          </a:r>
          <a:r>
            <a:rPr lang="vi-VN" sz="2000" b="1" dirty="0">
              <a:solidFill>
                <a:srgbClr val="002060"/>
              </a:solidFill>
            </a:rPr>
            <a:t>giữ quân bình âm dương ngay từ đầu</a:t>
          </a:r>
          <a:r>
            <a:rPr lang="vi-VN" sz="2000" dirty="0">
              <a:solidFill>
                <a:srgbClr val="002060"/>
              </a:solidFill>
            </a:rPr>
            <a:t>.</a:t>
          </a:r>
          <a:endParaRPr lang="en-US" sz="2000" dirty="0">
            <a:solidFill>
              <a:srgbClr val="002060"/>
            </a:solidFill>
          </a:endParaRPr>
        </a:p>
      </dgm:t>
    </dgm:pt>
    <dgm:pt modelId="{E612D749-AA51-4A40-AD48-5101105DAF6B}" type="parTrans" cxnId="{065AE4DD-EBDC-9547-8DAB-1E7D20A29FE1}">
      <dgm:prSet/>
      <dgm:spPr/>
      <dgm:t>
        <a:bodyPr/>
        <a:lstStyle/>
        <a:p>
          <a:endParaRPr lang="en-US" sz="2000"/>
        </a:p>
      </dgm:t>
    </dgm:pt>
    <dgm:pt modelId="{6EBC3D81-48FB-D14F-8401-DB5F6CC1E4BF}" type="sibTrans" cxnId="{065AE4DD-EBDC-9547-8DAB-1E7D20A29FE1}">
      <dgm:prSet/>
      <dgm:spPr/>
      <dgm:t>
        <a:bodyPr/>
        <a:lstStyle/>
        <a:p>
          <a:endParaRPr lang="en-US" sz="2000"/>
        </a:p>
      </dgm:t>
    </dgm:pt>
    <dgm:pt modelId="{7BFAFE9F-5CAC-3E49-B67F-7899A755FF3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vi-VN" sz="2000" dirty="0">
              <a:solidFill>
                <a:srgbClr val="002060"/>
              </a:solidFill>
            </a:rPr>
            <a:t>Đây chính là “trị vị bệnh” </a:t>
          </a:r>
          <a:r>
            <a:rPr lang="en-US" altLang="ja-JP" sz="2000" dirty="0">
              <a:solidFill>
                <a:srgbClr val="002060"/>
              </a:solidFill>
            </a:rPr>
            <a:t> – </a:t>
          </a:r>
          <a:r>
            <a:rPr lang="vi-VN" sz="2000" dirty="0">
              <a:solidFill>
                <a:srgbClr val="002060"/>
              </a:solidFill>
            </a:rPr>
            <a:t>một tư tưởng đặc sắc của Y học cổ truyền.</a:t>
          </a:r>
          <a:endParaRPr lang="en-US" sz="2000" dirty="0">
            <a:solidFill>
              <a:srgbClr val="002060"/>
            </a:solidFill>
          </a:endParaRPr>
        </a:p>
      </dgm:t>
    </dgm:pt>
    <dgm:pt modelId="{1BAD6AAA-423D-FA4B-B8C0-B93928CC26F3}" type="parTrans" cxnId="{B326B965-D1C1-9F43-B394-0C20D9A5CD57}">
      <dgm:prSet/>
      <dgm:spPr/>
      <dgm:t>
        <a:bodyPr/>
        <a:lstStyle/>
        <a:p>
          <a:endParaRPr lang="en-US" sz="2000"/>
        </a:p>
      </dgm:t>
    </dgm:pt>
    <dgm:pt modelId="{C3697BB6-46E9-5B40-8B9D-4AAAE4E8D2A6}" type="sibTrans" cxnId="{B326B965-D1C1-9F43-B394-0C20D9A5CD57}">
      <dgm:prSet/>
      <dgm:spPr/>
      <dgm:t>
        <a:bodyPr/>
        <a:lstStyle/>
        <a:p>
          <a:endParaRPr lang="en-US" sz="2000"/>
        </a:p>
      </dgm:t>
    </dgm:pt>
    <dgm:pt modelId="{04A17F09-6A8D-384E-A417-DB9C11CFAEEF}" type="pres">
      <dgm:prSet presAssocID="{54ECCEA2-47B5-594F-B6AB-7FA55D33E429}" presName="CompostProcess" presStyleCnt="0">
        <dgm:presLayoutVars>
          <dgm:dir/>
          <dgm:resizeHandles val="exact"/>
        </dgm:presLayoutVars>
      </dgm:prSet>
      <dgm:spPr/>
    </dgm:pt>
    <dgm:pt modelId="{8E45585B-094F-E349-A5DC-DC39B56903E9}" type="pres">
      <dgm:prSet presAssocID="{54ECCEA2-47B5-594F-B6AB-7FA55D33E429}" presName="arrow" presStyleLbl="bgShp" presStyleIdx="0" presStyleCnt="1"/>
      <dgm:spPr/>
    </dgm:pt>
    <dgm:pt modelId="{CB51C864-44D6-9847-BBCD-4D8149C6461A}" type="pres">
      <dgm:prSet presAssocID="{54ECCEA2-47B5-594F-B6AB-7FA55D33E429}" presName="linearProcess" presStyleCnt="0"/>
      <dgm:spPr/>
    </dgm:pt>
    <dgm:pt modelId="{E10567DD-84EB-BD42-A034-EFEACCDA9162}" type="pres">
      <dgm:prSet presAssocID="{74B49E46-BFE7-CD40-9378-5A97F0E0AE41}" presName="textNode" presStyleLbl="node1" presStyleIdx="0" presStyleCnt="3">
        <dgm:presLayoutVars>
          <dgm:bulletEnabled val="1"/>
        </dgm:presLayoutVars>
      </dgm:prSet>
      <dgm:spPr/>
    </dgm:pt>
    <dgm:pt modelId="{5BA30A74-516F-7240-8652-FFC8131C12EC}" type="pres">
      <dgm:prSet presAssocID="{13E333F8-1A6D-1641-8113-06DD290DC3FD}" presName="sibTrans" presStyleCnt="0"/>
      <dgm:spPr/>
    </dgm:pt>
    <dgm:pt modelId="{8DFDF441-615D-1B46-8AFF-1BB223B9C4C0}" type="pres">
      <dgm:prSet presAssocID="{7DB63A0F-40C4-AD45-AB0F-E1EFA48FBB1A}" presName="textNode" presStyleLbl="node1" presStyleIdx="1" presStyleCnt="3">
        <dgm:presLayoutVars>
          <dgm:bulletEnabled val="1"/>
        </dgm:presLayoutVars>
      </dgm:prSet>
      <dgm:spPr/>
    </dgm:pt>
    <dgm:pt modelId="{4A11FDDE-3689-0548-A6A6-248D6BF2A648}" type="pres">
      <dgm:prSet presAssocID="{6EBC3D81-48FB-D14F-8401-DB5F6CC1E4BF}" presName="sibTrans" presStyleCnt="0"/>
      <dgm:spPr/>
    </dgm:pt>
    <dgm:pt modelId="{9CC227CC-4BB9-0E4B-A3F4-43C6EA433577}" type="pres">
      <dgm:prSet presAssocID="{7BFAFE9F-5CAC-3E49-B67F-7899A755FF3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BDAC80B-F25D-0E49-95C8-3888F619EDEC}" type="presOf" srcId="{7DB63A0F-40C4-AD45-AB0F-E1EFA48FBB1A}" destId="{8DFDF441-615D-1B46-8AFF-1BB223B9C4C0}" srcOrd="0" destOrd="0" presId="urn:microsoft.com/office/officeart/2005/8/layout/hProcess9"/>
    <dgm:cxn modelId="{302F7536-3CB5-AF4B-A064-1DCE2C853A97}" type="presOf" srcId="{7BFAFE9F-5CAC-3E49-B67F-7899A755FF30}" destId="{9CC227CC-4BB9-0E4B-A3F4-43C6EA433577}" srcOrd="0" destOrd="0" presId="urn:microsoft.com/office/officeart/2005/8/layout/hProcess9"/>
    <dgm:cxn modelId="{745CEF54-A1C7-A040-A5D3-10D804B6B4EF}" srcId="{54ECCEA2-47B5-594F-B6AB-7FA55D33E429}" destId="{74B49E46-BFE7-CD40-9378-5A97F0E0AE41}" srcOrd="0" destOrd="0" parTransId="{F484FF8A-4231-3846-9774-863F03B48DCE}" sibTransId="{13E333F8-1A6D-1641-8113-06DD290DC3FD}"/>
    <dgm:cxn modelId="{B326B965-D1C1-9F43-B394-0C20D9A5CD57}" srcId="{54ECCEA2-47B5-594F-B6AB-7FA55D33E429}" destId="{7BFAFE9F-5CAC-3E49-B67F-7899A755FF30}" srcOrd="2" destOrd="0" parTransId="{1BAD6AAA-423D-FA4B-B8C0-B93928CC26F3}" sibTransId="{C3697BB6-46E9-5B40-8B9D-4AAAE4E8D2A6}"/>
    <dgm:cxn modelId="{1318FBD6-B2B5-6F4C-ACFB-249B0FDA487F}" type="presOf" srcId="{74B49E46-BFE7-CD40-9378-5A97F0E0AE41}" destId="{E10567DD-84EB-BD42-A034-EFEACCDA9162}" srcOrd="0" destOrd="0" presId="urn:microsoft.com/office/officeart/2005/8/layout/hProcess9"/>
    <dgm:cxn modelId="{065AE4DD-EBDC-9547-8DAB-1E7D20A29FE1}" srcId="{54ECCEA2-47B5-594F-B6AB-7FA55D33E429}" destId="{7DB63A0F-40C4-AD45-AB0F-E1EFA48FBB1A}" srcOrd="1" destOrd="0" parTransId="{E612D749-AA51-4A40-AD48-5101105DAF6B}" sibTransId="{6EBC3D81-48FB-D14F-8401-DB5F6CC1E4BF}"/>
    <dgm:cxn modelId="{0B8DAEFF-8592-7944-AF30-37C21FD11EC8}" type="presOf" srcId="{54ECCEA2-47B5-594F-B6AB-7FA55D33E429}" destId="{04A17F09-6A8D-384E-A417-DB9C11CFAEEF}" srcOrd="0" destOrd="0" presId="urn:microsoft.com/office/officeart/2005/8/layout/hProcess9"/>
    <dgm:cxn modelId="{8B41895E-A497-0B42-9A7D-5B2BA150B70B}" type="presParOf" srcId="{04A17F09-6A8D-384E-A417-DB9C11CFAEEF}" destId="{8E45585B-094F-E349-A5DC-DC39B56903E9}" srcOrd="0" destOrd="0" presId="urn:microsoft.com/office/officeart/2005/8/layout/hProcess9"/>
    <dgm:cxn modelId="{4C43A9EE-BA48-9546-AA88-067E50DEAB82}" type="presParOf" srcId="{04A17F09-6A8D-384E-A417-DB9C11CFAEEF}" destId="{CB51C864-44D6-9847-BBCD-4D8149C6461A}" srcOrd="1" destOrd="0" presId="urn:microsoft.com/office/officeart/2005/8/layout/hProcess9"/>
    <dgm:cxn modelId="{59FCF45E-EB4A-854B-AD8A-BAA816552437}" type="presParOf" srcId="{CB51C864-44D6-9847-BBCD-4D8149C6461A}" destId="{E10567DD-84EB-BD42-A034-EFEACCDA9162}" srcOrd="0" destOrd="0" presId="urn:microsoft.com/office/officeart/2005/8/layout/hProcess9"/>
    <dgm:cxn modelId="{4E804A44-9853-1945-B82B-CF8A1A69748C}" type="presParOf" srcId="{CB51C864-44D6-9847-BBCD-4D8149C6461A}" destId="{5BA30A74-516F-7240-8652-FFC8131C12EC}" srcOrd="1" destOrd="0" presId="urn:microsoft.com/office/officeart/2005/8/layout/hProcess9"/>
    <dgm:cxn modelId="{6AB2F952-CF27-E942-800D-FA95134802BE}" type="presParOf" srcId="{CB51C864-44D6-9847-BBCD-4D8149C6461A}" destId="{8DFDF441-615D-1B46-8AFF-1BB223B9C4C0}" srcOrd="2" destOrd="0" presId="urn:microsoft.com/office/officeart/2005/8/layout/hProcess9"/>
    <dgm:cxn modelId="{4EBAC834-EEEE-7848-88DB-0FA2CEBC5A12}" type="presParOf" srcId="{CB51C864-44D6-9847-BBCD-4D8149C6461A}" destId="{4A11FDDE-3689-0548-A6A6-248D6BF2A648}" srcOrd="3" destOrd="0" presId="urn:microsoft.com/office/officeart/2005/8/layout/hProcess9"/>
    <dgm:cxn modelId="{1B5A2DC5-A291-014B-83F6-BB3BF33AF31E}" type="presParOf" srcId="{CB51C864-44D6-9847-BBCD-4D8149C6461A}" destId="{9CC227CC-4BB9-0E4B-A3F4-43C6EA4335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745C4-4B57-E646-AD95-8EDCAD3059CD}">
      <dsp:nvSpPr>
        <dsp:cNvPr id="0" name=""/>
        <dsp:cNvSpPr/>
      </dsp:nvSpPr>
      <dsp:spPr>
        <a:xfrm>
          <a:off x="2810" y="1402379"/>
          <a:ext cx="2974136" cy="245304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solidFill>
                <a:srgbClr val="002060"/>
              </a:solidFill>
            </a:rPr>
            <a:t>Cung cấp cách lý giải quy luật tự nhiên bằng cặp phạm trù đối lập.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59261" y="1458830"/>
        <a:ext cx="2861234" cy="1814486"/>
      </dsp:txXfrm>
    </dsp:sp>
    <dsp:sp modelId="{86558D16-8022-834B-B4F9-4982E9BFC64D}">
      <dsp:nvSpPr>
        <dsp:cNvPr id="0" name=""/>
        <dsp:cNvSpPr/>
      </dsp:nvSpPr>
      <dsp:spPr>
        <a:xfrm>
          <a:off x="1665344" y="1954823"/>
          <a:ext cx="3326889" cy="3326889"/>
        </a:xfrm>
        <a:prstGeom prst="leftCircularArrow">
          <a:avLst>
            <a:gd name="adj1" fmla="val 3295"/>
            <a:gd name="adj2" fmla="val 406785"/>
            <a:gd name="adj3" fmla="val 2182296"/>
            <a:gd name="adj4" fmla="val 9024489"/>
            <a:gd name="adj5" fmla="val 38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01A17-41D1-DF48-954D-B848C331B8A1}">
      <dsp:nvSpPr>
        <dsp:cNvPr id="0" name=""/>
        <dsp:cNvSpPr/>
      </dsp:nvSpPr>
      <dsp:spPr>
        <a:xfrm>
          <a:off x="663729" y="3329768"/>
          <a:ext cx="2643676" cy="105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400" b="1" kern="1200" dirty="0"/>
            <a:t>Khoa học cổ đại</a:t>
          </a:r>
          <a:r>
            <a:rPr lang="vi-VN" sz="3400" kern="1200" dirty="0"/>
            <a:t> </a:t>
          </a:r>
          <a:endParaRPr lang="en-US" sz="3400" kern="1200" dirty="0"/>
        </a:p>
      </dsp:txBody>
      <dsp:txXfrm>
        <a:off x="694521" y="3360560"/>
        <a:ext cx="2582092" cy="989719"/>
      </dsp:txXfrm>
    </dsp:sp>
    <dsp:sp modelId="{0D75E421-3AD0-CB40-AB30-D7650327F723}">
      <dsp:nvSpPr>
        <dsp:cNvPr id="0" name=""/>
        <dsp:cNvSpPr/>
      </dsp:nvSpPr>
      <dsp:spPr>
        <a:xfrm>
          <a:off x="3829339" y="1402379"/>
          <a:ext cx="2974136" cy="245304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solidFill>
                <a:srgbClr val="002060"/>
              </a:solidFill>
            </a:rPr>
            <a:t>Tạo nền tảng phương pháp luận để chẩn đoán – điều trị – dưỡng sinh.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885790" y="1984481"/>
        <a:ext cx="2861234" cy="1814486"/>
      </dsp:txXfrm>
    </dsp:sp>
    <dsp:sp modelId="{4B2C63A5-C15B-BA41-B830-9A5D1F8ABC9C}">
      <dsp:nvSpPr>
        <dsp:cNvPr id="0" name=""/>
        <dsp:cNvSpPr/>
      </dsp:nvSpPr>
      <dsp:spPr>
        <a:xfrm>
          <a:off x="5467089" y="-120095"/>
          <a:ext cx="3706918" cy="3706918"/>
        </a:xfrm>
        <a:prstGeom prst="circularArrow">
          <a:avLst>
            <a:gd name="adj1" fmla="val 2957"/>
            <a:gd name="adj2" fmla="val 362183"/>
            <a:gd name="adj3" fmla="val 19462306"/>
            <a:gd name="adj4" fmla="val 12575511"/>
            <a:gd name="adj5" fmla="val 34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6D79-B61E-1845-BD65-A2B5C6E9D13A}">
      <dsp:nvSpPr>
        <dsp:cNvPr id="0" name=""/>
        <dsp:cNvSpPr/>
      </dsp:nvSpPr>
      <dsp:spPr>
        <a:xfrm>
          <a:off x="4490258" y="876727"/>
          <a:ext cx="2643676" cy="105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400" b="1" kern="1200" dirty="0"/>
            <a:t>Y học cổ truyền</a:t>
          </a:r>
          <a:endParaRPr lang="en-US" sz="3400" kern="1200" dirty="0"/>
        </a:p>
      </dsp:txBody>
      <dsp:txXfrm>
        <a:off x="4521050" y="907519"/>
        <a:ext cx="2582092" cy="989719"/>
      </dsp:txXfrm>
    </dsp:sp>
    <dsp:sp modelId="{9E4DCD8B-62AC-A641-92BF-6567A29E2C4F}">
      <dsp:nvSpPr>
        <dsp:cNvPr id="0" name=""/>
        <dsp:cNvSpPr/>
      </dsp:nvSpPr>
      <dsp:spPr>
        <a:xfrm>
          <a:off x="7655868" y="1402379"/>
          <a:ext cx="2974136" cy="24530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solidFill>
                <a:srgbClr val="002060"/>
              </a:solidFill>
            </a:rPr>
            <a:t>Định hình tư duy “hòa hợp, cân bằng”, khác với logic đối kháng tuyệt đối của phương Tây.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7712319" y="1458830"/>
        <a:ext cx="2861234" cy="1814486"/>
      </dsp:txXfrm>
    </dsp:sp>
    <dsp:sp modelId="{AF9857C9-110E-F146-8668-D955DAC21487}">
      <dsp:nvSpPr>
        <dsp:cNvPr id="0" name=""/>
        <dsp:cNvSpPr/>
      </dsp:nvSpPr>
      <dsp:spPr>
        <a:xfrm>
          <a:off x="8267483" y="3592772"/>
          <a:ext cx="2643676" cy="105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400" b="1" kern="1200" dirty="0"/>
            <a:t>Văn hóa xã hội</a:t>
          </a:r>
          <a:endParaRPr lang="en-US" sz="3400" kern="1200" dirty="0"/>
        </a:p>
      </dsp:txBody>
      <dsp:txXfrm>
        <a:off x="8298275" y="3623564"/>
        <a:ext cx="2582092" cy="98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8934-8094-6941-BB9A-5BFF70986546}">
      <dsp:nvSpPr>
        <dsp:cNvPr id="0" name=""/>
        <dsp:cNvSpPr/>
      </dsp:nvSpPr>
      <dsp:spPr>
        <a:xfrm>
          <a:off x="1541" y="60111"/>
          <a:ext cx="193678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/>
            <a:t>Khởi phát – Âm Dương mất quân bình </a:t>
          </a:r>
          <a:endParaRPr lang="en-US" sz="1600" kern="1200" dirty="0"/>
        </a:p>
      </dsp:txBody>
      <dsp:txXfrm>
        <a:off x="1541" y="60111"/>
        <a:ext cx="1936784" cy="774713"/>
      </dsp:txXfrm>
    </dsp:sp>
    <dsp:sp modelId="{0D72EE41-8C0F-2F4D-8323-8DC222B636F9}">
      <dsp:nvSpPr>
        <dsp:cNvPr id="0" name=""/>
        <dsp:cNvSpPr/>
      </dsp:nvSpPr>
      <dsp:spPr>
        <a:xfrm>
          <a:off x="398232" y="834824"/>
          <a:ext cx="1936784" cy="472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/>
            <a:t>Ngoại tà xâm nhập →  mất cân bằng cục bộ.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/>
            <a:t>VD: cảm phong hàn → dương khí bị bế ở biểu → ố hàn, sốt nhẹ, không mồ hôi.</a:t>
          </a:r>
        </a:p>
      </dsp:txBody>
      <dsp:txXfrm>
        <a:off x="454958" y="891550"/>
        <a:ext cx="1823332" cy="4609748"/>
      </dsp:txXfrm>
    </dsp:sp>
    <dsp:sp modelId="{196D76CF-BEEE-F748-B00F-6EB24B570F59}">
      <dsp:nvSpPr>
        <dsp:cNvPr id="0" name=""/>
        <dsp:cNvSpPr/>
      </dsp:nvSpPr>
      <dsp:spPr>
        <a:xfrm>
          <a:off x="2231934" y="206366"/>
          <a:ext cx="622452" cy="48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31934" y="302807"/>
        <a:ext cx="477791" cy="289321"/>
      </dsp:txXfrm>
    </dsp:sp>
    <dsp:sp modelId="{AFC0A402-9C04-6E46-BED7-C247BC43AD96}">
      <dsp:nvSpPr>
        <dsp:cNvPr id="0" name=""/>
        <dsp:cNvSpPr/>
      </dsp:nvSpPr>
      <dsp:spPr>
        <a:xfrm>
          <a:off x="3112763" y="60111"/>
          <a:ext cx="193678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/>
            <a:t>Tiến triển – Âm Dương thiên lệch rõ</a:t>
          </a:r>
          <a:endParaRPr lang="en-US" sz="1600" kern="1200" dirty="0"/>
        </a:p>
      </dsp:txBody>
      <dsp:txXfrm>
        <a:off x="3112763" y="60111"/>
        <a:ext cx="1936784" cy="774713"/>
      </dsp:txXfrm>
    </dsp:sp>
    <dsp:sp modelId="{E635DB3F-C57F-814C-9483-CC66C1AF5D32}">
      <dsp:nvSpPr>
        <dsp:cNvPr id="0" name=""/>
        <dsp:cNvSpPr/>
      </dsp:nvSpPr>
      <dsp:spPr>
        <a:xfrm>
          <a:off x="3509454" y="834824"/>
          <a:ext cx="1936784" cy="472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/>
            <a:t>Tà khí thịnh hoặc chính khí suy → sự chênh lệch rõ rệt.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/>
            <a:t>VD: sốt cao (nhiệt tà nhập lý) → dương thịnh, âm dịch tổn thương.</a:t>
          </a:r>
        </a:p>
      </dsp:txBody>
      <dsp:txXfrm>
        <a:off x="3566180" y="891550"/>
        <a:ext cx="1823332" cy="4609748"/>
      </dsp:txXfrm>
    </dsp:sp>
    <dsp:sp modelId="{F5E63672-E81F-8641-8F82-97867F20EAF6}">
      <dsp:nvSpPr>
        <dsp:cNvPr id="0" name=""/>
        <dsp:cNvSpPr/>
      </dsp:nvSpPr>
      <dsp:spPr>
        <a:xfrm>
          <a:off x="5343157" y="206366"/>
          <a:ext cx="622452" cy="48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43157" y="302807"/>
        <a:ext cx="477791" cy="289321"/>
      </dsp:txXfrm>
    </dsp:sp>
    <dsp:sp modelId="{F67B92ED-673A-9D46-B859-68DD6B902E12}">
      <dsp:nvSpPr>
        <dsp:cNvPr id="0" name=""/>
        <dsp:cNvSpPr/>
      </dsp:nvSpPr>
      <dsp:spPr>
        <a:xfrm>
          <a:off x="6223985" y="60111"/>
          <a:ext cx="193678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/>
            <a:t>Gđ chuyển hóa – cực sinh đối cực</a:t>
          </a:r>
          <a:endParaRPr lang="en-US" sz="1600" kern="1200" dirty="0"/>
        </a:p>
      </dsp:txBody>
      <dsp:txXfrm>
        <a:off x="6223985" y="60111"/>
        <a:ext cx="1936784" cy="774713"/>
      </dsp:txXfrm>
    </dsp:sp>
    <dsp:sp modelId="{BD462BE4-9527-0648-B8F6-B67B143E5C24}">
      <dsp:nvSpPr>
        <dsp:cNvPr id="0" name=""/>
        <dsp:cNvSpPr/>
      </dsp:nvSpPr>
      <dsp:spPr>
        <a:xfrm>
          <a:off x="6620676" y="834824"/>
          <a:ext cx="1936784" cy="472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kern="1200" dirty="0"/>
            <a:t>Khi Âm hoặc Dương đến cực điểm, sẽ chuyển hóa: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kern="1200" dirty="0"/>
            <a:t>Nhiệt cực sinh hàn (sốt cao lâu → chân tay lạnh, vã mồ hôi lạnh, mạch vi).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kern="1200" dirty="0"/>
            <a:t>Hàn cực sinh nhiệt (lạnh lâu ngày → khí huyết ứ trệ, hóa nhiệt).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kern="1200" dirty="0"/>
            <a:t>giai đoạn dễ “thoát” → nguy kịch.</a:t>
          </a:r>
        </a:p>
      </dsp:txBody>
      <dsp:txXfrm>
        <a:off x="6677402" y="891550"/>
        <a:ext cx="1823332" cy="4609748"/>
      </dsp:txXfrm>
    </dsp:sp>
    <dsp:sp modelId="{700BE354-E7B1-D54B-A307-CF3752D86253}">
      <dsp:nvSpPr>
        <dsp:cNvPr id="0" name=""/>
        <dsp:cNvSpPr/>
      </dsp:nvSpPr>
      <dsp:spPr>
        <a:xfrm>
          <a:off x="8454379" y="206366"/>
          <a:ext cx="622452" cy="482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454379" y="302807"/>
        <a:ext cx="477791" cy="289321"/>
      </dsp:txXfrm>
    </dsp:sp>
    <dsp:sp modelId="{D4C2804F-7317-DC48-93E3-A9EAE575122D}">
      <dsp:nvSpPr>
        <dsp:cNvPr id="0" name=""/>
        <dsp:cNvSpPr/>
      </dsp:nvSpPr>
      <dsp:spPr>
        <a:xfrm>
          <a:off x="9335207" y="60111"/>
          <a:ext cx="193678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b="1" kern="1200" dirty="0"/>
            <a:t>Gđ mạn tính – Âm Dương song tổn</a:t>
          </a:r>
          <a:endParaRPr lang="en-VN" sz="1600" kern="1200" dirty="0"/>
        </a:p>
      </dsp:txBody>
      <dsp:txXfrm>
        <a:off x="9335207" y="60111"/>
        <a:ext cx="1936784" cy="774713"/>
      </dsp:txXfrm>
    </dsp:sp>
    <dsp:sp modelId="{41F1E50D-A9F2-5142-9D35-2DDBA249931F}">
      <dsp:nvSpPr>
        <dsp:cNvPr id="0" name=""/>
        <dsp:cNvSpPr/>
      </dsp:nvSpPr>
      <dsp:spPr>
        <a:xfrm>
          <a:off x="9731898" y="834824"/>
          <a:ext cx="1936784" cy="472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/>
            <a:t>Tà khí kéo dài hoặc chính khí hao kiệt → cả Âm lẫn Dương đều suy.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800" kern="1200" dirty="0"/>
            <a:t>VD: bệnh phổi mạn tính → vừa khí hư (dương hư) vừa âm dịch hao (âm hư).</a:t>
          </a:r>
        </a:p>
      </dsp:txBody>
      <dsp:txXfrm>
        <a:off x="9788624" y="891550"/>
        <a:ext cx="1823332" cy="4609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0FB2-7617-384C-9C15-9ABF70248BAE}">
      <dsp:nvSpPr>
        <dsp:cNvPr id="0" name=""/>
        <dsp:cNvSpPr/>
      </dsp:nvSpPr>
      <dsp:spPr>
        <a:xfrm>
          <a:off x="3582" y="269395"/>
          <a:ext cx="3493293" cy="7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b="1" kern="1200" dirty="0"/>
            <a:t>Ca 1: Sốt cao do ngoại tà nhiệt</a:t>
          </a:r>
          <a:endParaRPr lang="en-US" sz="2200" kern="1200" dirty="0"/>
        </a:p>
      </dsp:txBody>
      <dsp:txXfrm>
        <a:off x="3582" y="269395"/>
        <a:ext cx="3493293" cy="776797"/>
      </dsp:txXfrm>
    </dsp:sp>
    <dsp:sp modelId="{DBEEFE44-9E35-8D41-B351-1C04BAD333FB}">
      <dsp:nvSpPr>
        <dsp:cNvPr id="0" name=""/>
        <dsp:cNvSpPr/>
      </dsp:nvSpPr>
      <dsp:spPr>
        <a:xfrm>
          <a:off x="3582" y="1046192"/>
          <a:ext cx="3493293" cy="396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Bệnh cảnh: sốt 39–40°C, miệng khát, mặt đỏ, rêu vàng dày.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Giải thích: Dương thịnh, âm dịch bị hao.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/>
            <a:t>Nếu kéo dài → âm dịch tổn thương → hư nhiệt (sốt nhẹ về chiều, lưỡi đỏ ít rêu).</a:t>
          </a:r>
          <a:endParaRPr lang="vi-V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Pháp trị: Thanh nhiệt tả hỏa, kiêm tư âm.</a:t>
          </a:r>
        </a:p>
      </dsp:txBody>
      <dsp:txXfrm>
        <a:off x="3582" y="1046192"/>
        <a:ext cx="3493293" cy="3963093"/>
      </dsp:txXfrm>
    </dsp:sp>
    <dsp:sp modelId="{9AE40B11-7F20-A146-872B-486B3882CFD6}">
      <dsp:nvSpPr>
        <dsp:cNvPr id="0" name=""/>
        <dsp:cNvSpPr/>
      </dsp:nvSpPr>
      <dsp:spPr>
        <a:xfrm>
          <a:off x="3985937" y="269395"/>
          <a:ext cx="3493293" cy="7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b="1" kern="1200" dirty="0"/>
            <a:t>Ca 2: Viêm đại tràng mạn</a:t>
          </a:r>
          <a:endParaRPr lang="en-US" sz="2200" kern="1200" dirty="0"/>
        </a:p>
      </dsp:txBody>
      <dsp:txXfrm>
        <a:off x="3985937" y="269395"/>
        <a:ext cx="3493293" cy="776797"/>
      </dsp:txXfrm>
    </dsp:sp>
    <dsp:sp modelId="{A1022EEE-532F-BB41-8863-17C9D1D20474}">
      <dsp:nvSpPr>
        <dsp:cNvPr id="0" name=""/>
        <dsp:cNvSpPr/>
      </dsp:nvSpPr>
      <dsp:spPr>
        <a:xfrm>
          <a:off x="3985937" y="1046192"/>
          <a:ext cx="3493293" cy="396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Bệnh cảnh: tiêu chảy mạn, đầy bụng, sợ lạnh, ăn ít, người mệt.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/>
            <a:t>Giải thích: Tỳ dương hư → âm ẩm không hóa được → thấp ứ trệ.</a:t>
          </a:r>
          <a:endParaRPr lang="vi-V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Nếu lâu → tỳ dương càng suy, âm dịch cũng tổn → âm dương lưỡng hư.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Pháp trị: Kiện tỳ ôn dương, lợi thấp</a:t>
          </a:r>
        </a:p>
      </dsp:txBody>
      <dsp:txXfrm>
        <a:off x="3985937" y="1046192"/>
        <a:ext cx="3493293" cy="3963093"/>
      </dsp:txXfrm>
    </dsp:sp>
    <dsp:sp modelId="{60145E27-325E-F842-8B42-368CAC6A8CAD}">
      <dsp:nvSpPr>
        <dsp:cNvPr id="0" name=""/>
        <dsp:cNvSpPr/>
      </dsp:nvSpPr>
      <dsp:spPr>
        <a:xfrm>
          <a:off x="7968291" y="269395"/>
          <a:ext cx="3493293" cy="776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b="1" kern="1200" dirty="0"/>
            <a:t>Ca 3: Bệnh phổi tắc nghẽn mạn tính (COPD)</a:t>
          </a:r>
          <a:endParaRPr lang="en-US" sz="2200" kern="1200" dirty="0"/>
        </a:p>
      </dsp:txBody>
      <dsp:txXfrm>
        <a:off x="7968291" y="269395"/>
        <a:ext cx="3493293" cy="776797"/>
      </dsp:txXfrm>
    </dsp:sp>
    <dsp:sp modelId="{08A31D9D-6306-3B41-B582-FE2A716A74F3}">
      <dsp:nvSpPr>
        <dsp:cNvPr id="0" name=""/>
        <dsp:cNvSpPr/>
      </dsp:nvSpPr>
      <dsp:spPr>
        <a:xfrm>
          <a:off x="7968291" y="1046192"/>
          <a:ext cx="3493293" cy="39630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Ban đầu: tà khí ngoại cảm (phong – hàn – nhiệt) → thực chứng.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Kéo dài: phế khí suy (dương hư), tân dịch hao (âm hư).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Cuối: âm dương song tổn → khó thở, ho suy kiệt.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kern="1200" dirty="0"/>
            <a:t>Pháp trị: bổ phế khí, dưỡng âm, trợ dương, hóa đàm.</a:t>
          </a:r>
        </a:p>
      </dsp:txBody>
      <dsp:txXfrm>
        <a:off x="7968291" y="1046192"/>
        <a:ext cx="3493293" cy="3963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361D1-31BF-FB4A-94FF-567BA80B40C1}">
      <dsp:nvSpPr>
        <dsp:cNvPr id="0" name=""/>
        <dsp:cNvSpPr/>
      </dsp:nvSpPr>
      <dsp:spPr>
        <a:xfrm>
          <a:off x="4353" y="15669"/>
          <a:ext cx="3737505" cy="216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kern="1200" dirty="0"/>
            <a:t>Phòng bệnh gốc ở điều hòa Âm Dương.</a:t>
          </a:r>
          <a:endParaRPr lang="en-US" sz="2400" kern="1200" dirty="0"/>
        </a:p>
      </dsp:txBody>
      <dsp:txXfrm>
        <a:off x="4353" y="15669"/>
        <a:ext cx="3737505" cy="1440000"/>
      </dsp:txXfrm>
    </dsp:sp>
    <dsp:sp modelId="{1C7F6BD5-068F-274C-B7E3-7244786DD9A7}">
      <dsp:nvSpPr>
        <dsp:cNvPr id="0" name=""/>
        <dsp:cNvSpPr/>
      </dsp:nvSpPr>
      <dsp:spPr>
        <a:xfrm>
          <a:off x="769866" y="1455669"/>
          <a:ext cx="3737505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kern="1200" dirty="0"/>
            <a:t>“Âm bình Dương mật” (Âm đầy đủ, Dương hài hòa) thì cơ thể khỏe mạnh, tà khí khó xâm nhập.</a:t>
          </a:r>
          <a:endParaRPr lang="en-US" sz="2400" kern="1200" dirty="0"/>
        </a:p>
      </dsp:txBody>
      <dsp:txXfrm>
        <a:off x="854218" y="1540021"/>
        <a:ext cx="3568801" cy="2711296"/>
      </dsp:txXfrm>
    </dsp:sp>
    <dsp:sp modelId="{62C482E8-BFE2-2F42-B52E-3EEAB6D86C54}">
      <dsp:nvSpPr>
        <dsp:cNvPr id="0" name=""/>
        <dsp:cNvSpPr/>
      </dsp:nvSpPr>
      <dsp:spPr>
        <a:xfrm>
          <a:off x="4308451" y="270403"/>
          <a:ext cx="1201175" cy="930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308451" y="456509"/>
        <a:ext cx="922016" cy="558318"/>
      </dsp:txXfrm>
    </dsp:sp>
    <dsp:sp modelId="{4407CCC9-FFE8-0449-BEA4-EE22724AE7C1}">
      <dsp:nvSpPr>
        <dsp:cNvPr id="0" name=""/>
        <dsp:cNvSpPr/>
      </dsp:nvSpPr>
      <dsp:spPr>
        <a:xfrm>
          <a:off x="6008227" y="15669"/>
          <a:ext cx="3737505" cy="216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/>
            <a:t>Phòng bệnh gồm 2 hướng:</a:t>
          </a:r>
          <a:endParaRPr lang="en-US" sz="2400" kern="1200" dirty="0"/>
        </a:p>
      </dsp:txBody>
      <dsp:txXfrm>
        <a:off x="6008227" y="15669"/>
        <a:ext cx="3737505" cy="1440000"/>
      </dsp:txXfrm>
    </dsp:sp>
    <dsp:sp modelId="{DE26AB26-6DDE-3E4A-A21E-891001308A9C}">
      <dsp:nvSpPr>
        <dsp:cNvPr id="0" name=""/>
        <dsp:cNvSpPr/>
      </dsp:nvSpPr>
      <dsp:spPr>
        <a:xfrm>
          <a:off x="6773741" y="1455669"/>
          <a:ext cx="3737505" cy="28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/>
            <a:t>Phòng tà khí bên ngoài</a:t>
          </a:r>
          <a:r>
            <a:rPr lang="vi-VN" sz="2400" kern="1200" dirty="0"/>
            <a:t> (gió, hàn, thử, thấp, táo, hỏa).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/>
            <a:t>Bảo tồn chính khí bên trong</a:t>
          </a:r>
          <a:r>
            <a:rPr lang="vi-VN" sz="2400" kern="1200" dirty="0"/>
            <a:t> (Âm – Dương, khí – huyết, tinh – thần).</a:t>
          </a:r>
        </a:p>
      </dsp:txBody>
      <dsp:txXfrm>
        <a:off x="6858093" y="1540021"/>
        <a:ext cx="3568801" cy="2711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585B-094F-E349-A5DC-DC39B56903E9}">
      <dsp:nvSpPr>
        <dsp:cNvPr id="0" name=""/>
        <dsp:cNvSpPr/>
      </dsp:nvSpPr>
      <dsp:spPr>
        <a:xfrm>
          <a:off x="788670" y="0"/>
          <a:ext cx="8938260" cy="48021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567DD-84EB-BD42-A034-EFEACCDA9162}">
      <dsp:nvSpPr>
        <dsp:cNvPr id="0" name=""/>
        <dsp:cNvSpPr/>
      </dsp:nvSpPr>
      <dsp:spPr>
        <a:xfrm>
          <a:off x="0" y="1440656"/>
          <a:ext cx="3154680" cy="192087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02060"/>
              </a:solidFill>
            </a:rPr>
            <a:t>Phòng bệnh theo Âm Dương không phải chống lại tự nhiên, mà là </a:t>
          </a:r>
          <a:r>
            <a:rPr lang="vi-VN" sz="2000" b="1" kern="1200" dirty="0">
              <a:solidFill>
                <a:srgbClr val="002060"/>
              </a:solidFill>
            </a:rPr>
            <a:t>sống thuận theo tự nhiên</a:t>
          </a:r>
          <a:r>
            <a:rPr lang="vi-VN" sz="2000" kern="1200" dirty="0">
              <a:solidFill>
                <a:srgbClr val="002060"/>
              </a:solidFill>
            </a:rPr>
            <a:t>: ngày đêm, mùa vụ, khí hậu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93769" y="1534425"/>
        <a:ext cx="2967142" cy="1733336"/>
      </dsp:txXfrm>
    </dsp:sp>
    <dsp:sp modelId="{8DFDF441-615D-1B46-8AFF-1BB223B9C4C0}">
      <dsp:nvSpPr>
        <dsp:cNvPr id="0" name=""/>
        <dsp:cNvSpPr/>
      </dsp:nvSpPr>
      <dsp:spPr>
        <a:xfrm>
          <a:off x="3680460" y="1440656"/>
          <a:ext cx="3154680" cy="192087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02060"/>
              </a:solidFill>
            </a:rPr>
            <a:t>Phòng bệnh không phải chờ có bệnh mới chữa, mà là </a:t>
          </a:r>
          <a:r>
            <a:rPr lang="vi-VN" sz="2000" b="1" kern="1200" dirty="0">
              <a:solidFill>
                <a:srgbClr val="002060"/>
              </a:solidFill>
            </a:rPr>
            <a:t>giữ quân bình âm dương ngay từ đầu</a:t>
          </a:r>
          <a:r>
            <a:rPr lang="vi-VN" sz="2000" kern="1200" dirty="0">
              <a:solidFill>
                <a:srgbClr val="002060"/>
              </a:solidFill>
            </a:rPr>
            <a:t>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3774229" y="1534425"/>
        <a:ext cx="2967142" cy="1733336"/>
      </dsp:txXfrm>
    </dsp:sp>
    <dsp:sp modelId="{9CC227CC-4BB9-0E4B-A3F4-43C6EA433577}">
      <dsp:nvSpPr>
        <dsp:cNvPr id="0" name=""/>
        <dsp:cNvSpPr/>
      </dsp:nvSpPr>
      <dsp:spPr>
        <a:xfrm>
          <a:off x="7360920" y="1440656"/>
          <a:ext cx="3154680" cy="192087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002060"/>
              </a:solidFill>
            </a:rPr>
            <a:t>Đây chính là “trị vị bệnh” </a:t>
          </a:r>
          <a:r>
            <a:rPr lang="en-US" altLang="ja-JP" sz="2000" kern="1200" dirty="0">
              <a:solidFill>
                <a:srgbClr val="002060"/>
              </a:solidFill>
            </a:rPr>
            <a:t> – </a:t>
          </a:r>
          <a:r>
            <a:rPr lang="vi-VN" sz="2000" kern="1200" dirty="0">
              <a:solidFill>
                <a:srgbClr val="002060"/>
              </a:solidFill>
            </a:rPr>
            <a:t>một tư tưởng đặc sắc của Y học cổ truyền.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7454689" y="1534425"/>
        <a:ext cx="2967142" cy="173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27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5722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305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481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466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7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5310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23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47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435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267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15D0F-0DB0-D54F-A24E-DDE7CFB977D4}" type="datetimeFigureOut">
              <a:rPr lang="en-VN" smtClean="0"/>
              <a:t>25/8/25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3895C-ED30-9A4D-A234-44E108CBD8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672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4191-1C6B-4D43-ADB0-D83085D0B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7288"/>
            <a:ext cx="12192000" cy="36492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 THUYẾT ÂM DƯƠNG  VÀ ỨNG DỤNG CỦA HỌC THUYẾT ÂM DƯƠNG</a:t>
            </a:r>
            <a:b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Y HỌC CỔ TRUYỀN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7C89C-D0AD-44BD-926D-984B35F8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4627" y="5727077"/>
            <a:ext cx="6442745" cy="103625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Th.s Bs. Bùi Thị Phương</a:t>
            </a:r>
          </a:p>
          <a:p>
            <a:pPr algn="ctr">
              <a:lnSpc>
                <a:spcPct val="100000"/>
              </a:lnSpc>
            </a:pPr>
            <a:r>
              <a:rPr lang="en-US" sz="2400" i="1" cap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 Viên </a:t>
            </a:r>
            <a:r>
              <a:rPr lang="en-US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học cổ truyền</a:t>
            </a:r>
            <a:r>
              <a:rPr lang="en-US" sz="2400" i="1" cap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80713-F0B3-46FB-91AA-2C254B54799C}"/>
              </a:ext>
            </a:extLst>
          </p:cNvPr>
          <p:cNvSpPr txBox="1"/>
          <p:nvPr/>
        </p:nvSpPr>
        <p:spPr>
          <a:xfrm>
            <a:off x="3668086" y="21359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CAO ĐẲNG Y DƯỢC </a:t>
            </a:r>
            <a:r>
              <a:rPr lang="en-US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TUỆ TĨNH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12D8566-D347-CE38-0972-BB110145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6" y="304801"/>
            <a:ext cx="2656760" cy="22408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A.HỌC THUYẾT ÂM DƯƠNG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FBBD7-3A3E-6D72-1DDE-A16482EA8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21719"/>
              </p:ext>
            </p:extLst>
          </p:nvPr>
        </p:nvGraphicFramePr>
        <p:xfrm>
          <a:off x="3574473" y="0"/>
          <a:ext cx="8506689" cy="672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790">
                  <a:extLst>
                    <a:ext uri="{9D8B030D-6E8A-4147-A177-3AD203B41FA5}">
                      <a16:colId xmlns:a16="http://schemas.microsoft.com/office/drawing/2014/main" val="3955680135"/>
                    </a:ext>
                  </a:extLst>
                </a:gridCol>
                <a:gridCol w="1985962">
                  <a:extLst>
                    <a:ext uri="{9D8B030D-6E8A-4147-A177-3AD203B41FA5}">
                      <a16:colId xmlns:a16="http://schemas.microsoft.com/office/drawing/2014/main" val="491667210"/>
                    </a:ext>
                  </a:extLst>
                </a:gridCol>
                <a:gridCol w="4565937">
                  <a:extLst>
                    <a:ext uri="{9D8B030D-6E8A-4147-A177-3AD203B41FA5}">
                      <a16:colId xmlns:a16="http://schemas.microsoft.com/office/drawing/2014/main" val="675082101"/>
                    </a:ext>
                  </a:extLst>
                </a:gridCol>
              </a:tblGrid>
              <a:tr h="7236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Thành phần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/>
                        <a:t>Ý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nghĩa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/>
                        <a:t>Giải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thích</a:t>
                      </a:r>
                      <a:r>
                        <a:rPr lang="en-US" dirty="0"/>
                        <a:t> chi </a:t>
                      </a:r>
                      <a:r>
                        <a:rPr lang="en-US" dirty="0" err="1"/>
                        <a:t>tiết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225149"/>
                  </a:ext>
                </a:extLst>
              </a:tr>
              <a:tr h="9375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1.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Vòng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tròn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Nhất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Toàn thể vũ trụ / cơ thể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Vạn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khởi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thống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nhất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604392"/>
                  </a:ext>
                </a:extLst>
              </a:tr>
              <a:tr h="1221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2. Hai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nửa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đen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trắng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Âm ↔ Dương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Âm (đen): tĩnh, chất, thu liễm, bên trong.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Dương (trắng): động, năng, phát tán, bên ngoài.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316794"/>
                  </a:ext>
                </a:extLst>
              </a:tr>
              <a:tr h="11108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b="1">
                          <a:solidFill>
                            <a:srgbClr val="002060"/>
                          </a:solidFill>
                        </a:rPr>
                        <a:t>3. Đường cong chữ S</a:t>
                      </a:r>
                      <a:endParaRPr lang="vi-VN" sz="18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Biên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giới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mềm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Âm – Dương không cố định, không tách rời mà luôn chuyển hóa, đổi vai theo thời điểm.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914265"/>
                  </a:ext>
                </a:extLst>
              </a:tr>
              <a:tr h="15057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4. Hai “mắt cá” (chấm trắng trong đen, chấm đen trong trắng)</a:t>
                      </a:r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Trong Dương có Âm, trong Âm có Dương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Cực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thịnh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tất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suy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bên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đạt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cực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chứa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mầm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mống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bên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lập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681775"/>
                  </a:ext>
                </a:extLst>
              </a:tr>
              <a:tr h="12216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5. Chu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trình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 quay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vòng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</a:rPr>
                        <a:t>Sự vận động tuần hoàn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Dương sinh → Dương thịnh → Âm sinh → Âm thịnh → lại Dương sinh… tạo thành cân bằng động, không bao giờ dừng lại.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526440"/>
                  </a:ext>
                </a:extLst>
              </a:tr>
            </a:tbl>
          </a:graphicData>
        </a:graphic>
      </p:graphicFrame>
      <p:pic>
        <p:nvPicPr>
          <p:cNvPr id="6" name="Picture 2" descr="Biểu tượng - Logo - [Thái cực đồ] (Nếu ai gắn bó với page từ đầu thì sẽ  thấy đây là bài đăng đầu tiên lập page, vào ngày 8-3 từ 6">
            <a:extLst>
              <a:ext uri="{FF2B5EF4-FFF2-40B4-BE49-F238E27FC236}">
                <a16:creationId xmlns:a16="http://schemas.microsoft.com/office/drawing/2014/main" id="{0AB4FC61-8F25-DB3A-D41A-ACB45FF98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8"/>
          <a:stretch>
            <a:fillRect/>
          </a:stretch>
        </p:blipFill>
        <p:spPr bwMode="auto">
          <a:xfrm>
            <a:off x="0" y="3429000"/>
            <a:ext cx="3574472" cy="32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18D-9C1B-F3C0-E7A1-0375E0C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68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II. CÁC QUY LUẬT CỦA ÂM DƯƠNG</a:t>
            </a:r>
            <a:endParaRPr lang="en-VN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91A9F9-B552-7387-6CD3-17F124A06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633905"/>
              </p:ext>
            </p:extLst>
          </p:nvPr>
        </p:nvGraphicFramePr>
        <p:xfrm>
          <a:off x="200025" y="1343025"/>
          <a:ext cx="11758613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4575">
                  <a:extLst>
                    <a:ext uri="{9D8B030D-6E8A-4147-A177-3AD203B41FA5}">
                      <a16:colId xmlns:a16="http://schemas.microsoft.com/office/drawing/2014/main" val="641589582"/>
                    </a:ext>
                  </a:extLst>
                </a:gridCol>
                <a:gridCol w="5084038">
                  <a:extLst>
                    <a:ext uri="{9D8B030D-6E8A-4147-A177-3AD203B41FA5}">
                      <a16:colId xmlns:a16="http://schemas.microsoft.com/office/drawing/2014/main" val="486456866"/>
                    </a:ext>
                  </a:extLst>
                </a:gridCol>
              </a:tblGrid>
              <a:tr h="7204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2.1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Âm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dương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đối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lập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VN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98191"/>
                  </a:ext>
                </a:extLst>
              </a:tr>
              <a:tr h="4173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N</a:t>
                      </a:r>
                      <a:r>
                        <a:rPr lang="en-VN" sz="2200" b="1" dirty="0"/>
                        <a:t>guồn gốc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/>
                        <a:t>Đ</a:t>
                      </a:r>
                      <a:r>
                        <a:rPr lang="en-VN" sz="2200" b="1" dirty="0"/>
                        <a:t>ặc điểm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31802"/>
                  </a:ext>
                </a:extLst>
              </a:tr>
              <a:tr h="319037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Từ quan sát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tự nhiên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: ngày đêm, mùa nóng lạnh, mặt trời – mặt trăng.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Trong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Kinh Dịch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, Âm và Dương được biểu thị bằng hai vạch: vạch liền (—) là Dương, vạch đứt (– –) là Âm. Hai vạch này chỉ có ý nghĩa khi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đặt đối lập nhau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Trong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Đạo gia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, Lão Tử viết: “Vạn vật phụ Âm nhi bão Dương, xung khí dĩ vi hòa.” (Vạn vật đều dựa vào Âm và ôm giữ Dương, nhờ khí hòa hợp mà tồn tại).</a:t>
                      </a:r>
                    </a:p>
                    <a:p>
                      <a:endParaRPr lang="en-VN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lập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mâu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thuẫn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ước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đấu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tranh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giữa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2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Hai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chất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này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lập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ngược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Chính nhờ sự đối lập này mà con người có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tiêu chuẩn để phân biệt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, và vạn vật mới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có trật tự vận hành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endParaRPr lang="en-VN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8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8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4830-7D81-9B5E-7599-F119606B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9286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 đối lập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4AC2C4-2470-FA43-09AC-D90975696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58312"/>
              </p:ext>
            </p:extLst>
          </p:nvPr>
        </p:nvGraphicFramePr>
        <p:xfrm>
          <a:off x="152400" y="1200151"/>
          <a:ext cx="11863388" cy="56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0677">
                  <a:extLst>
                    <a:ext uri="{9D8B030D-6E8A-4147-A177-3AD203B41FA5}">
                      <a16:colId xmlns:a16="http://schemas.microsoft.com/office/drawing/2014/main" val="1847513685"/>
                    </a:ext>
                  </a:extLst>
                </a:gridCol>
                <a:gridCol w="6292711">
                  <a:extLst>
                    <a:ext uri="{9D8B030D-6E8A-4147-A177-3AD203B41FA5}">
                      <a16:colId xmlns:a16="http://schemas.microsoft.com/office/drawing/2014/main" val="1206122365"/>
                    </a:ext>
                  </a:extLst>
                </a:gridCol>
              </a:tblGrid>
              <a:tr h="638789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/>
                        <a:t>Trong đời sống &amp; tự nhiên</a:t>
                      </a:r>
                      <a:endParaRPr lang="en-VN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/>
                        <a:t>Trong cơ thể người</a:t>
                      </a:r>
                      <a:endParaRPr lang="en-VN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844069"/>
                  </a:ext>
                </a:extLst>
              </a:tr>
              <a:tr h="501906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Ngày ↔ Đêm:</a:t>
                      </a:r>
                      <a:r>
                        <a:rPr lang="vi-VN" sz="2000" dirty="0"/>
                        <a:t> ngày là dương, đêm là âm; nhờ có luân phiên này mà sinh vật phát triển.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Mùa Hạ ↔ Mùa Đông:</a:t>
                      </a:r>
                      <a:r>
                        <a:rPr lang="vi-VN" sz="2000" dirty="0"/>
                        <a:t> hạ nóng, dương thịnh; đông lạnh, âm thịnh; cây cối nhờ đó mới có chu kỳ sinh – trưởng – tàng – tiêu.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Núi ↔ Thung lũng:</a:t>
                      </a:r>
                      <a:r>
                        <a:rPr lang="vi-VN" sz="2000" dirty="0"/>
                        <a:t> núi cao dương, thung lũng thấp âm → tạo dòng nước chảy.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Trời ↔ Đất:</a:t>
                      </a:r>
                      <a:r>
                        <a:rPr lang="vi-VN" sz="2000" dirty="0"/>
                        <a:t> trời (dương, trên, sáng, khí) ↔ đất (âm, dưới, tối, chất).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Ngoài ↔ Trong:</a:t>
                      </a:r>
                      <a:r>
                        <a:rPr lang="vi-VN" sz="2000" dirty="0"/>
                        <a:t> Biểu (da, cơ, kinh lạc) thuộc dương; Lý (tạng phủ, tủy não) thuộc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Trên ↔ Dưới:</a:t>
                      </a:r>
                      <a:r>
                        <a:rPr lang="vi-VN" sz="2000" dirty="0"/>
                        <a:t> Phần trên cơ thể (đầu, ngực, lưng trên) thiên dương; phần dưới (bụng, thắt lưng, chân) thiên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Tạng ↔ Phủ:</a:t>
                      </a:r>
                      <a:r>
                        <a:rPr lang="vi-VN" sz="2000" dirty="0"/>
                        <a:t> Tạng (Can, Tâm, Tỳ, Phế, Thận) chủ tàng chứa, thiên âm; Phủ (Đởm, Vị, Đại – Tiểu trường, Bàng quang, Tam tiêu) chủ truyền hóa, thiên dương.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Khí ↔ Huyết:</a:t>
                      </a:r>
                      <a:r>
                        <a:rPr lang="vi-VN" sz="2000" dirty="0"/>
                        <a:t> Khí vận hành, sinh động (dương); Huyết nuôi dưỡng, tĩnh lắng (âm).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Tinh ↔ Thần:</a:t>
                      </a:r>
                      <a:r>
                        <a:rPr lang="vi-VN" sz="2000" dirty="0"/>
                        <a:t> Tinh (vật chất gốc, âm) ↔ Thần (biểu hiện hoạt động tinh thần, dương).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7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14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79465F-9D57-7F9C-62DB-E420CA5AE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151867"/>
              </p:ext>
            </p:extLst>
          </p:nvPr>
        </p:nvGraphicFramePr>
        <p:xfrm>
          <a:off x="271462" y="1243013"/>
          <a:ext cx="11630026" cy="541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26">
                  <a:extLst>
                    <a:ext uri="{9D8B030D-6E8A-4147-A177-3AD203B41FA5}">
                      <a16:colId xmlns:a16="http://schemas.microsoft.com/office/drawing/2014/main" val="498715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215887489"/>
                    </a:ext>
                  </a:extLst>
                </a:gridCol>
              </a:tblGrid>
              <a:tr h="3988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VN" dirty="0"/>
                        <a:t>rong bệnh lý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VN" dirty="0"/>
                        <a:t>rong điều trị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39431"/>
                  </a:ext>
                </a:extLst>
              </a:tr>
              <a:tr h="5016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Chứng Hàn (Âm):</a:t>
                      </a:r>
                      <a:r>
                        <a:rPr lang="vi-VN" sz="2000" dirty="0"/>
                        <a:t> sợ lạnh, chân tay lạnh, mặt nhợt, thích ấm, mạch trầm trì, lưỡi nhạt rêu trắng.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Chứng Nhiệt (Dương):</a:t>
                      </a:r>
                      <a:r>
                        <a:rPr lang="vi-VN" sz="2000" dirty="0"/>
                        <a:t> sốt, mặt đỏ, khát, bứt rứt, đại tiện táo, mạch hồng sác, lưỡi đỏ rêu vàng.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Biểu ↔ Lý:</a:t>
                      </a:r>
                      <a:endParaRPr lang="vi-VN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Biểu chứng (ngoài): ố hàn, sốt, đau mình, mạch phù.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Lý chứng (trong): rối loạn tiêu hóa, đau bụng, táo bón/tiêu chảy.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Thực ↔ Hư:</a:t>
                      </a:r>
                      <a:endParaRPr lang="vi-VN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Thực chứng: tà khí mạnh, triệu chứng rầm rộ (sốt cao, đau dữ).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Hư chứng: chính khí suy, biểu hiện yếu (sợ lạnh, mệt mỏi, suy nhược).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Nguyên tắc:</a:t>
                      </a:r>
                      <a:r>
                        <a:rPr lang="vi-VN" sz="2000" dirty="0"/>
                        <a:t> “Nhiệt giả hàn chi, Hàn giả nhiệt chi” (Nóng thì dùng lạnh, Lạnh thì dùng nóng).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Ví dụ: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Sốt cao → dùng thuốc thanh nhiệt (Thạch cao, Hoàng liên).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Lạnh bụng, tiêu chảy → dùng thuốc ôn trung (Can khương, Phụ tử).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Châm cứu: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Hàn chứng → cứu ngải (tăng dương).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Nhiệt chứng → châm tả, hạ sốt.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8553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8693A30-D9E0-1CA6-2678-3DD3DBDD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9001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 đối lập</a:t>
            </a:r>
          </a:p>
        </p:txBody>
      </p:sp>
    </p:spTree>
    <p:extLst>
      <p:ext uri="{BB962C8B-B14F-4D97-AF65-F5344CB8AC3E}">
        <p14:creationId xmlns:p14="http://schemas.microsoft.com/office/powerpoint/2010/main" val="253154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156E-5E89-4435-F0E1-F8761958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18257F-3768-D485-9F70-8210B8F84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28072"/>
              </p:ext>
            </p:extLst>
          </p:nvPr>
        </p:nvGraphicFramePr>
        <p:xfrm>
          <a:off x="443346" y="1825624"/>
          <a:ext cx="11400993" cy="48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331">
                  <a:extLst>
                    <a:ext uri="{9D8B030D-6E8A-4147-A177-3AD203B41FA5}">
                      <a16:colId xmlns:a16="http://schemas.microsoft.com/office/drawing/2014/main" val="3343168749"/>
                    </a:ext>
                  </a:extLst>
                </a:gridCol>
                <a:gridCol w="3800331">
                  <a:extLst>
                    <a:ext uri="{9D8B030D-6E8A-4147-A177-3AD203B41FA5}">
                      <a16:colId xmlns:a16="http://schemas.microsoft.com/office/drawing/2014/main" val="2835102724"/>
                    </a:ext>
                  </a:extLst>
                </a:gridCol>
                <a:gridCol w="3800331">
                  <a:extLst>
                    <a:ext uri="{9D8B030D-6E8A-4147-A177-3AD203B41FA5}">
                      <a16:colId xmlns:a16="http://schemas.microsoft.com/office/drawing/2014/main" val="2240805292"/>
                    </a:ext>
                  </a:extLst>
                </a:gridCol>
              </a:tblGrid>
              <a:tr h="943793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</a:t>
                      </a:r>
                      <a:r>
                        <a:rPr lang="en-VN" sz="2400" dirty="0"/>
                        <a:t>ase 1: Cảm mạo phong hàn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58674"/>
                  </a:ext>
                </a:extLst>
              </a:tr>
              <a:tr h="372345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b="1" dirty="0"/>
                        <a:t>Triệu chứng</a:t>
                      </a:r>
                      <a:r>
                        <a:rPr lang="vi-VN" sz="2400" dirty="0"/>
                        <a:t>: sợ lạnh, sốt nhẹ, không mồ hôi, đau đầu, nghẹt mũi, rêu trắng mỏng.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Tà khí phong hàn ở Biểu → thuộc </a:t>
                      </a:r>
                      <a:r>
                        <a:rPr lang="vi-VN" sz="2400" b="1" dirty="0"/>
                        <a:t>Âm thịnh, Dương bị khốn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Pháp trị: Tân ôn giải biểu.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Bài thuốc: </a:t>
                      </a:r>
                      <a:r>
                        <a:rPr lang="vi-VN" sz="2400" b="1" dirty="0"/>
                        <a:t>Ma hoàng thang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Thành </a:t>
                      </a:r>
                      <a:r>
                        <a:rPr lang="en-US" sz="2400" dirty="0" err="1"/>
                        <a:t>phần</a:t>
                      </a:r>
                      <a:r>
                        <a:rPr lang="en-US" sz="2400" dirty="0"/>
                        <a:t>: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Ma </a:t>
                      </a:r>
                      <a:r>
                        <a:rPr lang="en-US" sz="2400" dirty="0" err="1"/>
                        <a:t>hoàng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Quế chi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 err="1"/>
                        <a:t>Hạnh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nhân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2400" dirty="0"/>
                        <a:t>Cam </a:t>
                      </a:r>
                      <a:r>
                        <a:rPr lang="en-US" sz="2400" dirty="0" err="1"/>
                        <a:t>thảo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3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FD27-CF58-CE3A-B607-837CF787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758E1E-EE2F-E99C-9ACA-B0160F2C0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510739"/>
              </p:ext>
            </p:extLst>
          </p:nvPr>
        </p:nvGraphicFramePr>
        <p:xfrm>
          <a:off x="443345" y="1825624"/>
          <a:ext cx="11471991" cy="469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997">
                  <a:extLst>
                    <a:ext uri="{9D8B030D-6E8A-4147-A177-3AD203B41FA5}">
                      <a16:colId xmlns:a16="http://schemas.microsoft.com/office/drawing/2014/main" val="3343168749"/>
                    </a:ext>
                  </a:extLst>
                </a:gridCol>
                <a:gridCol w="3823997">
                  <a:extLst>
                    <a:ext uri="{9D8B030D-6E8A-4147-A177-3AD203B41FA5}">
                      <a16:colId xmlns:a16="http://schemas.microsoft.com/office/drawing/2014/main" val="2835102724"/>
                    </a:ext>
                  </a:extLst>
                </a:gridCol>
                <a:gridCol w="3823997">
                  <a:extLst>
                    <a:ext uri="{9D8B030D-6E8A-4147-A177-3AD203B41FA5}">
                      <a16:colId xmlns:a16="http://schemas.microsoft.com/office/drawing/2014/main" val="2240805292"/>
                    </a:ext>
                  </a:extLst>
                </a:gridCol>
              </a:tblGrid>
              <a:tr h="907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C</a:t>
                      </a:r>
                      <a:r>
                        <a:rPr lang="en-VN" sz="2400" dirty="0"/>
                        <a:t>ase 2: vị quản thống thể phong nhiệt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58674"/>
                  </a:ext>
                </a:extLst>
              </a:tr>
              <a:tr h="3579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b="1" dirty="0"/>
                        <a:t>Triệu chứng</a:t>
                      </a:r>
                      <a:r>
                        <a:rPr lang="vi-VN" sz="2400" dirty="0"/>
                        <a:t>:đau rát vùng thượng vị, miệng hôi, táo bón, khát nước, lưỡi đỏ rêu vàng.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tà nhiệt ở Vị (Dương quá thịnh) → sinh chứng Nhiệt.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thanh nhiệt, giáng hỏa, hòa vị.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Bài thuốc: </a:t>
                      </a:r>
                      <a:r>
                        <a:rPr lang="vi-VN" sz="2400" b="1" dirty="0"/>
                        <a:t>Hoàng liên giải độc thang</a:t>
                      </a:r>
                      <a:r>
                        <a:rPr lang="vi-VN" sz="2400" dirty="0"/>
                        <a:t> gia giảm.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195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9979DDD-EB84-F931-1370-B88B5026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60425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C4C30C-E09F-FE58-267A-6A2748CC0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303773"/>
              </p:ext>
            </p:extLst>
          </p:nvPr>
        </p:nvGraphicFramePr>
        <p:xfrm>
          <a:off x="285750" y="1571625"/>
          <a:ext cx="11587382" cy="492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496">
                  <a:extLst>
                    <a:ext uri="{9D8B030D-6E8A-4147-A177-3AD203B41FA5}">
                      <a16:colId xmlns:a16="http://schemas.microsoft.com/office/drawing/2014/main" val="641589582"/>
                    </a:ext>
                  </a:extLst>
                </a:gridCol>
                <a:gridCol w="6559886">
                  <a:extLst>
                    <a:ext uri="{9D8B030D-6E8A-4147-A177-3AD203B41FA5}">
                      <a16:colId xmlns:a16="http://schemas.microsoft.com/office/drawing/2014/main" val="486456866"/>
                    </a:ext>
                  </a:extLst>
                </a:gridCol>
              </a:tblGrid>
              <a:tr h="6197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2.2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Âm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dương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hỗ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căn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98191"/>
                  </a:ext>
                </a:extLst>
              </a:tr>
              <a:tr h="421631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/>
                        <a:t>Đặc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điểm</a:t>
                      </a:r>
                      <a:r>
                        <a:rPr lang="en-US" sz="2200" b="1" dirty="0"/>
                        <a:t> </a:t>
                      </a:r>
                      <a:endParaRPr lang="en-VN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/>
                        <a:t>Bản chất của quy luật</a:t>
                      </a:r>
                      <a:endParaRPr lang="en-VN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31802"/>
                  </a:ext>
                </a:extLst>
              </a:tr>
              <a:tr h="3879911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Hỗ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căn</a:t>
                      </a:r>
                      <a:r>
                        <a:rPr lang="en-US" sz="2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nương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tựa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lẫn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quan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hệ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chặt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chẽ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Hai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tuy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lập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nhưng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phải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nương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tựa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lẫn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tồn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tại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mới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ý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nghĩa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endParaRPr lang="en-VN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Âm là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chất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(thể, vật chất, nền tảng).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Dương là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(năng lượng, hoạt động, biểu hiện).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Âm là gốc của Dương, Dương là biểu hiện của Âm.</a:t>
                      </a:r>
                      <a:endParaRPr lang="vi-VN" sz="220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Âm mất thì Dương không trú; Dương mất thì Âm không vận hành.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Ví dụ: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Nước (Âm)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là chất,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lửa (Dương)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là năng lượng; không có nhiên liệu thì lửa không cháy, không có lửa thì nhiên liệu mãi bất động.</a:t>
                      </a:r>
                    </a:p>
                    <a:p>
                      <a:endParaRPr lang="en-VN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88114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50BED3B-71DB-8C94-4226-D7B0CB11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II. CÁC QUY LUẬT CỦA ÂM DƯƠNG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415035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2BE5-AA0B-8489-703D-98B79AC3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 hỗ căn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21C81A-49AE-4B03-143C-DA6D9ECAE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011609"/>
              </p:ext>
            </p:extLst>
          </p:nvPr>
        </p:nvGraphicFramePr>
        <p:xfrm>
          <a:off x="271463" y="1825625"/>
          <a:ext cx="115585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294">
                  <a:extLst>
                    <a:ext uri="{9D8B030D-6E8A-4147-A177-3AD203B41FA5}">
                      <a16:colId xmlns:a16="http://schemas.microsoft.com/office/drawing/2014/main" val="1760846119"/>
                    </a:ext>
                  </a:extLst>
                </a:gridCol>
                <a:gridCol w="5779294">
                  <a:extLst>
                    <a:ext uri="{9D8B030D-6E8A-4147-A177-3AD203B41FA5}">
                      <a16:colId xmlns:a16="http://schemas.microsoft.com/office/drawing/2014/main" val="62133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tự nhiên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cơ thể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3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Mặt trời ↔ Trái đất:</a:t>
                      </a:r>
                      <a:r>
                        <a:rPr lang="vi-VN" sz="2400" dirty="0"/>
                        <a:t> Ánh sáng (dương) cần vật chất (âm) để phản chiếu.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Cây cối:</a:t>
                      </a:r>
                      <a:r>
                        <a:rPr lang="vi-VN" sz="2400" dirty="0"/>
                        <a:t> Nhựa cây, đất, nước (âm) làm nền; ánh sáng mặt trời (dương) giúp sinh trưởng.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nhạc:</a:t>
                      </a:r>
                      <a:r>
                        <a:rPr lang="vi-VN" sz="2400" dirty="0"/>
                        <a:t> Nhạc cụ (âm) là vật chất, người chơi – giai điệu (dương) là biểu hiện.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Huyết – khí:</a:t>
                      </a:r>
                      <a:r>
                        <a:rPr lang="vi-VN" sz="2400" dirty="0"/>
                        <a:t> Huyết (âm) là vật chất; khí (dương) vận hành huyết đi khắp cơ thể.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Tinh – thần:</a:t>
                      </a:r>
                      <a:r>
                        <a:rPr lang="vi-VN" sz="2400" dirty="0"/>
                        <a:t> Tinh (âm) là cơ sở; Thần (dương) là hoạt động tinh thần.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Tạng – phủ:</a:t>
                      </a:r>
                      <a:r>
                        <a:rPr lang="vi-VN" sz="2400" dirty="0"/>
                        <a:t> Tạng chứa đựng (âm) ↔ phủ tiêu hóa, truyền hóa (dương).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Ngủ – thức:</a:t>
                      </a:r>
                      <a:r>
                        <a:rPr lang="vi-VN" sz="2400" dirty="0"/>
                        <a:t> Ngủ (âm) để dưỡng dương; thức (dương) để phát huy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8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3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FFA2FD-4636-58F6-CB01-6A5E63BE5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352449"/>
              </p:ext>
            </p:extLst>
          </p:nvPr>
        </p:nvGraphicFramePr>
        <p:xfrm>
          <a:off x="271463" y="1825624"/>
          <a:ext cx="11601450" cy="453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725">
                  <a:extLst>
                    <a:ext uri="{9D8B030D-6E8A-4147-A177-3AD203B41FA5}">
                      <a16:colId xmlns:a16="http://schemas.microsoft.com/office/drawing/2014/main" val="1966278993"/>
                    </a:ext>
                  </a:extLst>
                </a:gridCol>
                <a:gridCol w="5800725">
                  <a:extLst>
                    <a:ext uri="{9D8B030D-6E8A-4147-A177-3AD203B41FA5}">
                      <a16:colId xmlns:a16="http://schemas.microsoft.com/office/drawing/2014/main" val="3063472608"/>
                    </a:ext>
                  </a:extLst>
                </a:gridCol>
              </a:tblGrid>
              <a:tr h="492643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bệnh lý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Nguyên tắc điều trị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76315"/>
                  </a:ext>
                </a:extLst>
              </a:tr>
              <a:tr h="403967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hư:</a:t>
                      </a:r>
                      <a:r>
                        <a:rPr lang="vi-VN" sz="2400" dirty="0"/>
                        <a:t> tân dịch kém → dương không có chỗ nương → hư hỏa bốc lên (sốt âm ỉ chiều, mồ hôi trộm, mất ngủ).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Dương hư:</a:t>
                      </a:r>
                      <a:r>
                        <a:rPr lang="vi-VN" sz="2400" dirty="0"/>
                        <a:t> năng lượng kém → âm không được vận hóa → hàn chứng (sợ lạnh, phù nề, tiêu chảy mạn).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– dương đều hư:</a:t>
                      </a:r>
                      <a:r>
                        <a:rPr lang="vi-VN" sz="2400" dirty="0"/>
                        <a:t> cơ thể suy kiệt, bệnh cảnh mạn tính, thường gặp ở người cao tuổi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hư → tư âm, bồi âm</a:t>
                      </a:r>
                      <a:r>
                        <a:rPr lang="vi-VN" sz="2400" dirty="0"/>
                        <a:t> để dương có chỗ dựa.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Dương hư → ôn dương, trợ dương</a:t>
                      </a:r>
                      <a:r>
                        <a:rPr lang="vi-VN" sz="2400" dirty="0"/>
                        <a:t> để âm được vận hóa.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– dương lưỡng hư → vừa bổ âm vừa ích dương</a:t>
                      </a:r>
                      <a:r>
                        <a:rPr lang="vi-VN" sz="2400" dirty="0"/>
                        <a:t>, điều hòa hai mặt.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Chú ý: bổ dương không quên sinh âm, bổ âm không quên tiềm dương → cân bằng thực sự.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08480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F29E8AF-137F-AD3A-8808-F0292C2A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 hỗ căn </a:t>
            </a:r>
          </a:p>
        </p:txBody>
      </p:sp>
    </p:spTree>
    <p:extLst>
      <p:ext uri="{BB962C8B-B14F-4D97-AF65-F5344CB8AC3E}">
        <p14:creationId xmlns:p14="http://schemas.microsoft.com/office/powerpoint/2010/main" val="15976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405F-0F0F-9B28-6473-69B88C10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061966-0540-6DF4-A3A5-002A48B27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288765"/>
              </p:ext>
            </p:extLst>
          </p:nvPr>
        </p:nvGraphicFramePr>
        <p:xfrm>
          <a:off x="443345" y="1825624"/>
          <a:ext cx="11387583" cy="476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861">
                  <a:extLst>
                    <a:ext uri="{9D8B030D-6E8A-4147-A177-3AD203B41FA5}">
                      <a16:colId xmlns:a16="http://schemas.microsoft.com/office/drawing/2014/main" val="3343168749"/>
                    </a:ext>
                  </a:extLst>
                </a:gridCol>
                <a:gridCol w="3795861">
                  <a:extLst>
                    <a:ext uri="{9D8B030D-6E8A-4147-A177-3AD203B41FA5}">
                      <a16:colId xmlns:a16="http://schemas.microsoft.com/office/drawing/2014/main" val="2835102724"/>
                    </a:ext>
                  </a:extLst>
                </a:gridCol>
                <a:gridCol w="3795861">
                  <a:extLst>
                    <a:ext uri="{9D8B030D-6E8A-4147-A177-3AD203B41FA5}">
                      <a16:colId xmlns:a16="http://schemas.microsoft.com/office/drawing/2014/main" val="2240805292"/>
                    </a:ext>
                  </a:extLst>
                </a:gridCol>
              </a:tblGrid>
              <a:tr h="907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</a:t>
                      </a:r>
                      <a:r>
                        <a:rPr lang="en-VN" sz="2400" dirty="0"/>
                        <a:t>ase 1</a:t>
                      </a:r>
                      <a:r>
                        <a:rPr lang="vi-VN" sz="2400" b="1" dirty="0"/>
                        <a:t>: Âm hư – Dương mất chỗ trú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58674"/>
                  </a:ext>
                </a:extLst>
              </a:tr>
              <a:tr h="3579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Bệnh nhân: nữ, 45 tuổi, hay sốt nhẹ về chiều, ra mồ hôi trộm, gầy, da khô, lưỡi đỏ ít rêu, mạch tế sác.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Âm dịch hao tổn → dương không có chỗ dựa → hư hỏa bốc.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Tư âm, giáng hỏa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Bài thuốc: </a:t>
                      </a:r>
                      <a:r>
                        <a:rPr lang="vi-VN" sz="2400" b="1" dirty="0"/>
                        <a:t>Chân vũ thang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195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DC68542-6705-EBD6-2B7E-A134BCD0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23609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202D-9D35-4A70-AED0-F4DAB1C4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31"/>
            <a:ext cx="10515600" cy="1381539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D996-4551-407D-9DAA-2AAE88EB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4"/>
            <a:ext cx="11787809" cy="480377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err="1">
                <a:solidFill>
                  <a:srgbClr val="002060"/>
                </a:solidFill>
              </a:rPr>
              <a:t>Trình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bốn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luật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thuyết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âm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dương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dirty="0" err="1">
                <a:solidFill>
                  <a:srgbClr val="002060"/>
                </a:solidFill>
              </a:rPr>
              <a:t>Vận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dụng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thuyết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âm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đoán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điều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trị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phòng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liệu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71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9DF1-E504-294F-D92D-EBEB824A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41408F-A8A3-E931-CB4F-C85202F84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53811"/>
              </p:ext>
            </p:extLst>
          </p:nvPr>
        </p:nvGraphicFramePr>
        <p:xfrm>
          <a:off x="443345" y="1825624"/>
          <a:ext cx="11471991" cy="448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997">
                  <a:extLst>
                    <a:ext uri="{9D8B030D-6E8A-4147-A177-3AD203B41FA5}">
                      <a16:colId xmlns:a16="http://schemas.microsoft.com/office/drawing/2014/main" val="3343168749"/>
                    </a:ext>
                  </a:extLst>
                </a:gridCol>
                <a:gridCol w="3823997">
                  <a:extLst>
                    <a:ext uri="{9D8B030D-6E8A-4147-A177-3AD203B41FA5}">
                      <a16:colId xmlns:a16="http://schemas.microsoft.com/office/drawing/2014/main" val="2835102724"/>
                    </a:ext>
                  </a:extLst>
                </a:gridCol>
                <a:gridCol w="3823997">
                  <a:extLst>
                    <a:ext uri="{9D8B030D-6E8A-4147-A177-3AD203B41FA5}">
                      <a16:colId xmlns:a16="http://schemas.microsoft.com/office/drawing/2014/main" val="2240805292"/>
                    </a:ext>
                  </a:extLst>
                </a:gridCol>
              </a:tblGrid>
              <a:tr h="907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</a:t>
                      </a:r>
                      <a:r>
                        <a:rPr lang="en-VN" sz="2400" dirty="0"/>
                        <a:t>ase </a:t>
                      </a:r>
                      <a:r>
                        <a:rPr lang="vi-VN" sz="2400" b="1" dirty="0"/>
                        <a:t>2: Dương hư – Âm không vận hành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58674"/>
                  </a:ext>
                </a:extLst>
              </a:tr>
              <a:tr h="3579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Bệnh nhân: nam, 60 tuổi, sợ lạnh, tay chân lạnh, phù nhẹ, đi ngoài phân nát, mệt mỏi, lưỡi nhạt bệu, mạch trầm trì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Dương hư → vận hóa thủy dịch kém → thủy thấp ứ.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Ôn dương, kiện tỳ.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Bài thuốc: </a:t>
                      </a:r>
                      <a:r>
                        <a:rPr lang="vi-VN" sz="2400" b="1" dirty="0"/>
                        <a:t>Lục vị địa hoàng hoàn</a:t>
                      </a:r>
                      <a:r>
                        <a:rPr lang="vi-VN" sz="2400" dirty="0"/>
                        <a:t> gia Tri mẫu, Hoàng bá.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195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412FAE1-74C1-D83A-45F8-382013C0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124003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C98E-5C89-617B-ED0F-06FEADBC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E78A13-D00F-BFF6-B680-0EA42E45C5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556214"/>
              </p:ext>
            </p:extLst>
          </p:nvPr>
        </p:nvGraphicFramePr>
        <p:xfrm>
          <a:off x="443345" y="1825624"/>
          <a:ext cx="11055927" cy="476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309">
                  <a:extLst>
                    <a:ext uri="{9D8B030D-6E8A-4147-A177-3AD203B41FA5}">
                      <a16:colId xmlns:a16="http://schemas.microsoft.com/office/drawing/2014/main" val="3343168749"/>
                    </a:ext>
                  </a:extLst>
                </a:gridCol>
                <a:gridCol w="3685309">
                  <a:extLst>
                    <a:ext uri="{9D8B030D-6E8A-4147-A177-3AD203B41FA5}">
                      <a16:colId xmlns:a16="http://schemas.microsoft.com/office/drawing/2014/main" val="2835102724"/>
                    </a:ext>
                  </a:extLst>
                </a:gridCol>
                <a:gridCol w="3685309">
                  <a:extLst>
                    <a:ext uri="{9D8B030D-6E8A-4147-A177-3AD203B41FA5}">
                      <a16:colId xmlns:a16="http://schemas.microsoft.com/office/drawing/2014/main" val="2240805292"/>
                    </a:ext>
                  </a:extLst>
                </a:gridCol>
              </a:tblGrid>
              <a:tr h="907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</a:t>
                      </a:r>
                      <a:r>
                        <a:rPr lang="en-VN" sz="2400" dirty="0"/>
                        <a:t>ase </a:t>
                      </a:r>
                      <a:r>
                        <a:rPr lang="vi-VN" sz="2400" b="1" dirty="0"/>
                        <a:t>3: Âm Dương lưỡng hư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58674"/>
                  </a:ext>
                </a:extLst>
              </a:tr>
              <a:tr h="3579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Bệnh nhân: người già suy kiệt, ăn kém, mất ngủ, hay ra mồ hôi, người lạnh, đại tiện lỏng, tiểu nhiều.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cả âm và dương đều suy.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Bổ âm dương toàn diện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Bài thuốc: </a:t>
                      </a:r>
                      <a:r>
                        <a:rPr lang="vi-VN" sz="2400" b="1" dirty="0"/>
                        <a:t>Thập toàn đại bổ thang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7195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07E32C0-EF2A-5E35-A379-A4BAD4A0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141554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44CADB-C760-F048-C959-74620E3A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10287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II. CÁC QUY LUẬT CỦA ÂM DƯƠNG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2AD462-1731-A7C6-0F4C-DD318D226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721011"/>
              </p:ext>
            </p:extLst>
          </p:nvPr>
        </p:nvGraphicFramePr>
        <p:xfrm>
          <a:off x="200024" y="1314451"/>
          <a:ext cx="11758614" cy="515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307">
                  <a:extLst>
                    <a:ext uri="{9D8B030D-6E8A-4147-A177-3AD203B41FA5}">
                      <a16:colId xmlns:a16="http://schemas.microsoft.com/office/drawing/2014/main" val="2090232113"/>
                    </a:ext>
                  </a:extLst>
                </a:gridCol>
                <a:gridCol w="5879307">
                  <a:extLst>
                    <a:ext uri="{9D8B030D-6E8A-4147-A177-3AD203B41FA5}">
                      <a16:colId xmlns:a16="http://schemas.microsoft.com/office/drawing/2014/main" val="408392508"/>
                    </a:ext>
                  </a:extLst>
                </a:gridCol>
              </a:tblGrid>
              <a:tr h="66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2.3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Âm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dương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tiêu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trưởng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VN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677992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</a:t>
                      </a:r>
                      <a:r>
                        <a:rPr lang="en-VN" sz="2000" b="1" dirty="0"/>
                        <a:t>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  <a:r>
                        <a:rPr lang="en-VN" sz="2000" b="1" dirty="0"/>
                        <a:t>ản chất của quy luật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21040"/>
                  </a:ext>
                </a:extLst>
              </a:tr>
              <a:tr h="405536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Tiêu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mất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trưởng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phát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lên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vận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ngừng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chuyển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lẫn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vận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2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giai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đoạn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sẽ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chuyển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sang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nhau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gọi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“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cực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cực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”;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cực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nhiệt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nhiệt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cực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Tiêu trưởng (</a:t>
                      </a:r>
                      <a:r>
                        <a:rPr lang="ja-JP" altLang="en-US" sz="2000" b="1"/>
                        <a:t>消长</a:t>
                      </a:r>
                      <a:r>
                        <a:rPr lang="en-US" altLang="ja-JP" sz="2000" b="1" dirty="0"/>
                        <a:t>):</a:t>
                      </a:r>
                      <a:r>
                        <a:rPr lang="ja-JP" altLang="en-US" sz="2000"/>
                        <a:t> </a:t>
                      </a:r>
                      <a:r>
                        <a:rPr lang="vi-VN" sz="2000" dirty="0"/>
                        <a:t>Âm Dương luôn biến hóa ngược chiều: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Âm tiêu → Dương trưởng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Dương tiêu → Âm trưởng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Thăng giáng (</a:t>
                      </a:r>
                      <a:r>
                        <a:rPr lang="ja-JP" altLang="en-US" sz="2000" b="1"/>
                        <a:t>升降</a:t>
                      </a:r>
                      <a:r>
                        <a:rPr lang="en-US" altLang="ja-JP" sz="2000" b="1" dirty="0"/>
                        <a:t>):</a:t>
                      </a:r>
                      <a:r>
                        <a:rPr lang="ja-JP" altLang="en-US" sz="2000"/>
                        <a:t> </a:t>
                      </a:r>
                      <a:r>
                        <a:rPr lang="vi-VN" sz="2000" dirty="0"/>
                        <a:t>Trong quá trình tiêu trưởng, Âm Dương phải gắn với sự vận động: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Dương</a:t>
                      </a:r>
                      <a:r>
                        <a:rPr lang="vi-VN" sz="2000" dirty="0"/>
                        <a:t> thiên về thăng, xuất (phát tán, đi lên, đi ra ngoài).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Âm</a:t>
                      </a:r>
                      <a:r>
                        <a:rPr lang="vi-VN" sz="2000" dirty="0"/>
                        <a:t> thiên về giáng, nhập (thu liễm, đi xuống, đi vào trong).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Đây là </a:t>
                      </a:r>
                      <a:r>
                        <a:rPr lang="vi-VN" sz="2000" b="1" dirty="0"/>
                        <a:t>cân bằng động</a:t>
                      </a:r>
                      <a:r>
                        <a:rPr lang="vi-VN" sz="2000" dirty="0"/>
                        <a:t>, không bao giờ bất biến.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1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3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7D5A-9129-4568-C102-63BC0E2E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583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0DB85F-93B2-87FA-D4E1-F20F74527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163125"/>
              </p:ext>
            </p:extLst>
          </p:nvPr>
        </p:nvGraphicFramePr>
        <p:xfrm>
          <a:off x="342900" y="1157288"/>
          <a:ext cx="115443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150">
                  <a:extLst>
                    <a:ext uri="{9D8B030D-6E8A-4147-A177-3AD203B41FA5}">
                      <a16:colId xmlns:a16="http://schemas.microsoft.com/office/drawing/2014/main" val="2008646349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768676880"/>
                    </a:ext>
                  </a:extLst>
                </a:gridCol>
              </a:tblGrid>
              <a:tr h="42498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tự nhiên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cơ thể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298"/>
                  </a:ext>
                </a:extLst>
              </a:tr>
              <a:tr h="48204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Ngày – đêm:</a:t>
                      </a:r>
                      <a:endParaRPr lang="vi-VN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Sáng: dương sinh → trời sáng dần, con người hoạt động.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Trưa: dương thịnh cực điểm → sau đó âm sinh, trời dần mát.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Đêm: âm trưởng → con người nghỉ ngơi, tàng dưỡng.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Bốn mùa:</a:t>
                      </a:r>
                      <a:endParaRPr lang="vi-VN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Xuân: dương sinh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Hạ: dương thịnh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Thu: âm sinh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Đông: âm thịnh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Khí hậu:</a:t>
                      </a:r>
                      <a:r>
                        <a:rPr lang="vi-VN" sz="2000" dirty="0"/>
                        <a:t> Nắng (dương) bốc hơi → mưa (âm) giáng xuống.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Khí cơ:</a:t>
                      </a:r>
                      <a:endParaRPr lang="vi-VN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Phế chủ </a:t>
                      </a:r>
                      <a:r>
                        <a:rPr lang="vi-VN" sz="2000" b="1" dirty="0"/>
                        <a:t>tuyên phát – túc giáng</a:t>
                      </a:r>
                      <a:r>
                        <a:rPr lang="vi-VN" sz="2000" dirty="0"/>
                        <a:t>: khí phải </a:t>
                      </a:r>
                      <a:r>
                        <a:rPr lang="vi-VN" sz="2000" b="1" dirty="0"/>
                        <a:t>giáng xuống</a:t>
                      </a:r>
                      <a:r>
                        <a:rPr lang="vi-VN" sz="2000" dirty="0"/>
                        <a:t> để nạp oxy, nếu không sẽ ho, thở ngắn.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Can khí dễ </a:t>
                      </a:r>
                      <a:r>
                        <a:rPr lang="vi-VN" sz="2000" b="1" dirty="0"/>
                        <a:t>thăng</a:t>
                      </a:r>
                      <a:r>
                        <a:rPr lang="vi-VN" sz="2000" dirty="0"/>
                        <a:t>: khi thăng quá → đau đầu, chóng mặt.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Vị khí cần </a:t>
                      </a:r>
                      <a:r>
                        <a:rPr lang="vi-VN" sz="2000" b="1" dirty="0"/>
                        <a:t>giáng</a:t>
                      </a:r>
                      <a:r>
                        <a:rPr lang="vi-VN" sz="2000" dirty="0"/>
                        <a:t>: nếu nghịch → ợ hơi, nôn.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Tỳ khí chủ </a:t>
                      </a:r>
                      <a:r>
                        <a:rPr lang="vi-VN" sz="2000" b="1" dirty="0"/>
                        <a:t>thăng</a:t>
                      </a:r>
                      <a:r>
                        <a:rPr lang="vi-VN" sz="2000" dirty="0"/>
                        <a:t>: nâng thanh dương, nếu yếu → sa dạ dày, tiêu hóa kém.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Sinh lý:</a:t>
                      </a:r>
                      <a:endParaRPr lang="vi-VN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Ban ngày dương khí thăng phát ra ngoài → hoạt động.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Ban đêm âm khí giáng nhập vào trong → nghỉ ngơi, hồi phục.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8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72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EA7DD3-4277-82D8-2143-AF55F538B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010508"/>
              </p:ext>
            </p:extLst>
          </p:nvPr>
        </p:nvGraphicFramePr>
        <p:xfrm>
          <a:off x="314325" y="1500188"/>
          <a:ext cx="11658599" cy="486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432">
                  <a:extLst>
                    <a:ext uri="{9D8B030D-6E8A-4147-A177-3AD203B41FA5}">
                      <a16:colId xmlns:a16="http://schemas.microsoft.com/office/drawing/2014/main" val="66839062"/>
                    </a:ext>
                  </a:extLst>
                </a:gridCol>
                <a:gridCol w="5412167">
                  <a:extLst>
                    <a:ext uri="{9D8B030D-6E8A-4147-A177-3AD203B41FA5}">
                      <a16:colId xmlns:a16="http://schemas.microsoft.com/office/drawing/2014/main" val="298922101"/>
                    </a:ext>
                  </a:extLst>
                </a:gridCol>
              </a:tblGrid>
              <a:tr h="424826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bệnh lý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Trong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3531"/>
                  </a:ext>
                </a:extLst>
              </a:tr>
              <a:tr h="441165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Dương thịnh, âm tiêu:</a:t>
                      </a:r>
                      <a:r>
                        <a:rPr lang="vi-VN" sz="2200" dirty="0"/>
                        <a:t> sốt cao, khát, mặt đỏ, mạch hồng → bệnh nhiệt.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Âm thịnh, dương tiêu:</a:t>
                      </a:r>
                      <a:r>
                        <a:rPr lang="vi-VN" sz="2200" dirty="0"/>
                        <a:t> sợ lạnh, chân tay lạnh, mệt mỏi, mạch trầm trì → bệnh hàn.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Khí cơ rối loạn:</a:t>
                      </a:r>
                      <a:endParaRPr lang="vi-VN" sz="220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Can dương thượng cang:</a:t>
                      </a:r>
                      <a:r>
                        <a:rPr lang="vi-VN" sz="2200" dirty="0"/>
                        <a:t> đau đầu, hoa mắt, tăng huyết áp.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Vị khí nghịch:</a:t>
                      </a:r>
                      <a:r>
                        <a:rPr lang="vi-VN" sz="2200" dirty="0"/>
                        <a:t> nôn, ợ hơi.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Phế khí không giáng:</a:t>
                      </a:r>
                      <a:r>
                        <a:rPr lang="vi-VN" sz="2200" dirty="0"/>
                        <a:t> hen, ho khò khè.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Tỳ khí không thăng:</a:t>
                      </a:r>
                      <a:r>
                        <a:rPr lang="vi-VN" sz="2200" dirty="0"/>
                        <a:t> tiêu chảy, sa trực tràng, sa dạ dày.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Điều hòa âm dương:</a:t>
                      </a:r>
                      <a:r>
                        <a:rPr lang="vi-VN" sz="2200" dirty="0"/>
                        <a:t> làm cho tiêu – trưởng cân bằng.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b="1" dirty="0"/>
                        <a:t>Sửa lại thăng – giáng của khí cơ:</a:t>
                      </a:r>
                      <a:endParaRPr lang="vi-VN" sz="2200" dirty="0"/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Can dương thăng → bình can tiềm dương.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Vị khí nghịch → giáng nghịch hòa vị.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Tỳ khí hãm → kiện tỳ thăng đề.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200" dirty="0"/>
                        <a:t>Phế khí nghịch → tuyên phế túc giáng.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17768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E1984DD-753B-D369-1B8C-3C6BAA4B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</a:t>
            </a:r>
          </a:p>
        </p:txBody>
      </p:sp>
    </p:spTree>
    <p:extLst>
      <p:ext uri="{BB962C8B-B14F-4D97-AF65-F5344CB8AC3E}">
        <p14:creationId xmlns:p14="http://schemas.microsoft.com/office/powerpoint/2010/main" val="358238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D8F421-3095-B6EB-E79D-A6531A107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668097"/>
              </p:ext>
            </p:extLst>
          </p:nvPr>
        </p:nvGraphicFramePr>
        <p:xfrm>
          <a:off x="300037" y="1825624"/>
          <a:ext cx="11544960" cy="466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320">
                  <a:extLst>
                    <a:ext uri="{9D8B030D-6E8A-4147-A177-3AD203B41FA5}">
                      <a16:colId xmlns:a16="http://schemas.microsoft.com/office/drawing/2014/main" val="501114959"/>
                    </a:ext>
                  </a:extLst>
                </a:gridCol>
                <a:gridCol w="3848320">
                  <a:extLst>
                    <a:ext uri="{9D8B030D-6E8A-4147-A177-3AD203B41FA5}">
                      <a16:colId xmlns:a16="http://schemas.microsoft.com/office/drawing/2014/main" val="2882355839"/>
                    </a:ext>
                  </a:extLst>
                </a:gridCol>
                <a:gridCol w="3848320">
                  <a:extLst>
                    <a:ext uri="{9D8B030D-6E8A-4147-A177-3AD203B41FA5}">
                      <a16:colId xmlns:a16="http://schemas.microsoft.com/office/drawing/2014/main" val="204158422"/>
                    </a:ext>
                  </a:extLst>
                </a:gridCol>
              </a:tblGrid>
              <a:tr h="1596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Case 1: Can dương thượng cang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68627"/>
                  </a:ext>
                </a:extLst>
              </a:tr>
              <a:tr h="30705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Triệu chứng: đau đầu, hoa mắt, cáu gắt, mất ngủ, mạch huyền sác.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Can dương thăng quá mức, âm tiêu không kìm được.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Bình can tiềm dương, tư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Thiên ma câu đằng ẩm.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7633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82B2671-903C-4622-3169-7BCA1357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249481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A01AA-44A2-09E5-A2C5-F4DA4119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55CA81-8BDF-F44F-1AE0-A28427179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358961"/>
              </p:ext>
            </p:extLst>
          </p:nvPr>
        </p:nvGraphicFramePr>
        <p:xfrm>
          <a:off x="323558" y="1825625"/>
          <a:ext cx="11648049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683">
                  <a:extLst>
                    <a:ext uri="{9D8B030D-6E8A-4147-A177-3AD203B41FA5}">
                      <a16:colId xmlns:a16="http://schemas.microsoft.com/office/drawing/2014/main" val="501114959"/>
                    </a:ext>
                  </a:extLst>
                </a:gridCol>
                <a:gridCol w="3882683">
                  <a:extLst>
                    <a:ext uri="{9D8B030D-6E8A-4147-A177-3AD203B41FA5}">
                      <a16:colId xmlns:a16="http://schemas.microsoft.com/office/drawing/2014/main" val="2882355839"/>
                    </a:ext>
                  </a:extLst>
                </a:gridCol>
                <a:gridCol w="3882683">
                  <a:extLst>
                    <a:ext uri="{9D8B030D-6E8A-4147-A177-3AD203B41FA5}">
                      <a16:colId xmlns:a16="http://schemas.microsoft.com/office/drawing/2014/main" val="204158422"/>
                    </a:ext>
                  </a:extLst>
                </a:gridCol>
              </a:tblGrid>
              <a:tr h="1254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Ca 2: Vị khí nghịch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68627"/>
                  </a:ext>
                </a:extLst>
              </a:tr>
              <a:tr h="30967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Triệu chứng: đầy tức thượng vị, ợ hơi, nôn, rêu vàng dày.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Vị khí không giáng mà nghịch lên.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Hòa vị, giáng nghịch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Phương: Bán hạ, Trần bì, Sinh khương.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7633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28F1844-10CE-2AF4-C05E-68809958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208065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41F9-54D0-91AC-4CE4-60EC59445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B6357E-9836-B756-3318-DB5EF4D49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009170"/>
              </p:ext>
            </p:extLst>
          </p:nvPr>
        </p:nvGraphicFramePr>
        <p:xfrm>
          <a:off x="328614" y="1825625"/>
          <a:ext cx="11600790" cy="443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930">
                  <a:extLst>
                    <a:ext uri="{9D8B030D-6E8A-4147-A177-3AD203B41FA5}">
                      <a16:colId xmlns:a16="http://schemas.microsoft.com/office/drawing/2014/main" val="501114959"/>
                    </a:ext>
                  </a:extLst>
                </a:gridCol>
                <a:gridCol w="3866930">
                  <a:extLst>
                    <a:ext uri="{9D8B030D-6E8A-4147-A177-3AD203B41FA5}">
                      <a16:colId xmlns:a16="http://schemas.microsoft.com/office/drawing/2014/main" val="2882355839"/>
                    </a:ext>
                  </a:extLst>
                </a:gridCol>
                <a:gridCol w="3866930">
                  <a:extLst>
                    <a:ext uri="{9D8B030D-6E8A-4147-A177-3AD203B41FA5}">
                      <a16:colId xmlns:a16="http://schemas.microsoft.com/office/drawing/2014/main" val="204158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Ca 3: Tỳ khí hư hãm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6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ăn kém, mệt mỏi, sa dạ dày, sa tử cung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Tỳ khí không thăng đề được.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 Kiện tỳ, thăng đề.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Phương: Bổ trung ích khí thang.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7633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6B257DE-5567-CA04-AC8A-6BE0CEA5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338791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98747-6EED-4CFF-B907-32378CF1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II. CÁC QUY LUẬT CỦA ÂM DƯƠNG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B9AD4A-4554-4EE5-9407-E620D44C9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043318"/>
              </p:ext>
            </p:extLst>
          </p:nvPr>
        </p:nvGraphicFramePr>
        <p:xfrm>
          <a:off x="185980" y="1410347"/>
          <a:ext cx="11872670" cy="544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533">
                  <a:extLst>
                    <a:ext uri="{9D8B030D-6E8A-4147-A177-3AD203B41FA5}">
                      <a16:colId xmlns:a16="http://schemas.microsoft.com/office/drawing/2014/main" val="300406079"/>
                    </a:ext>
                  </a:extLst>
                </a:gridCol>
                <a:gridCol w="5672137">
                  <a:extLst>
                    <a:ext uri="{9D8B030D-6E8A-4147-A177-3AD203B41FA5}">
                      <a16:colId xmlns:a16="http://schemas.microsoft.com/office/drawing/2014/main" val="2029704213"/>
                    </a:ext>
                  </a:extLst>
                </a:gridCol>
              </a:tblGrid>
              <a:tr h="861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</a:rPr>
                        <a:t>2.4 Âm dương bình hành</a:t>
                      </a:r>
                    </a:p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Ý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nghĩa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triết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học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21482"/>
                  </a:ext>
                </a:extLst>
              </a:tr>
              <a:tr h="45863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Hai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lập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ngừng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lặp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thăng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quân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Bình hành không phải là </a:t>
                      </a:r>
                      <a:r>
                        <a:rPr lang="vi-VN" sz="2400" b="1" dirty="0"/>
                        <a:t>tĩnh tại</a:t>
                      </a:r>
                      <a:r>
                        <a:rPr lang="vi-VN" sz="2400" dirty="0"/>
                        <a:t>, mà là </a:t>
                      </a:r>
                      <a:r>
                        <a:rPr lang="vi-VN" sz="2400" b="1" dirty="0"/>
                        <a:t>hài hòa trong biến đổi liên tục</a:t>
                      </a:r>
                      <a:r>
                        <a:rPr lang="vi-VN" sz="2400" dirty="0"/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Bình hành = </a:t>
                      </a:r>
                      <a:r>
                        <a:rPr lang="vi-VN" sz="2400" b="1" dirty="0"/>
                        <a:t>tư tưởng hòa hợp</a:t>
                      </a:r>
                      <a:r>
                        <a:rPr lang="vi-VN" sz="2400" dirty="0"/>
                        <a:t>: không loại bỏ một mặt, mà giữ cho cả hai </a:t>
                      </a:r>
                      <a:r>
                        <a:rPr lang="vi-VN" sz="2400" b="1" dirty="0"/>
                        <a:t>tương hỗ, điều tiết lẫn nhau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Đây là điểm đặc trưng của triết học phương Đông so với tư duy nhị nguyên đối kháng của phương Tây.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36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BB21-AB1D-89E5-847D-E7CFB29D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E84FAB-72D3-126C-9481-633F2FC29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956744"/>
              </p:ext>
            </p:extLst>
          </p:nvPr>
        </p:nvGraphicFramePr>
        <p:xfrm>
          <a:off x="285750" y="1825625"/>
          <a:ext cx="11658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008646349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768676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tự nhiên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cơ thể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Ngày – đêm:</a:t>
                      </a:r>
                      <a:r>
                        <a:rPr lang="vi-VN" sz="2400" dirty="0"/>
                        <a:t> ngày dài thì đêm ngắn, nhưng tổng thể cả năm vẫn quân bình (hạ chí – đông chí).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Mùa vụ:</a:t>
                      </a:r>
                      <a:r>
                        <a:rPr lang="vi-VN" sz="2400" dirty="0"/>
                        <a:t> xuân hạ (dương nhiều) ↔ thu đông (âm nhiều) → cả năm cân bằng khí hậu để cây cối sinh trưởng.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Khí hậu:</a:t>
                      </a:r>
                      <a:r>
                        <a:rPr lang="vi-VN" sz="2400" dirty="0"/>
                        <a:t> nóng – lạnh, khô – ẩm điều tiết nhau; thiên tai (nhiệt độ quá cực đoan) = mất cân bằng.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n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dương bình hành = cơ thể khỏe mạnh.</a:t>
                      </a:r>
                      <a:endParaRPr lang="vi-VN" sz="2400" dirty="0"/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</a:t>
                      </a:r>
                    </a:p>
                    <a:p>
                      <a:pPr marL="800100" lvl="1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Khí (dương) vận hành huyết (âm) nhịp nhàng → tuần hoàn thông suốt.</a:t>
                      </a:r>
                    </a:p>
                    <a:p>
                      <a:pPr marL="800100" lvl="1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Thức (dương) ↔ ngủ (âm) luân phiên đều đặn → tinh thần an định.</a:t>
                      </a:r>
                    </a:p>
                    <a:p>
                      <a:pPr marL="800100" lvl="1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Ăn (nạp vào – âm) ↔ tiêu hao năng lượng (phát dương) → duy trì cân nặng, sức khỏe.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18045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C46C492-D860-6B6E-F445-FC5FF467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</a:t>
            </a:r>
          </a:p>
        </p:txBody>
      </p:sp>
    </p:spTree>
    <p:extLst>
      <p:ext uri="{BB962C8B-B14F-4D97-AF65-F5344CB8AC3E}">
        <p14:creationId xmlns:p14="http://schemas.microsoft.com/office/powerpoint/2010/main" val="27148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18342-103F-41A5-A384-0F114779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61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I.HỌC THUYẾT ÂM DƯƠNG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41D3B4-E362-4845-B769-D8FF6B4CE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326" y="2133789"/>
            <a:ext cx="3325251" cy="3211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7E683-4B52-4295-BC0E-564330F71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79" y="1690688"/>
            <a:ext cx="4345497" cy="3975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FD4C0E-A651-4964-8869-AAC1ADED3A9B}"/>
              </a:ext>
            </a:extLst>
          </p:cNvPr>
          <p:cNvSpPr/>
          <p:nvPr/>
        </p:nvSpPr>
        <p:spPr>
          <a:xfrm>
            <a:off x="1469715" y="6039869"/>
            <a:ext cx="3053593" cy="45300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HÌNH THÁI CỰC </a:t>
            </a:r>
          </a:p>
        </p:txBody>
      </p:sp>
    </p:spTree>
    <p:extLst>
      <p:ext uri="{BB962C8B-B14F-4D97-AF65-F5344CB8AC3E}">
        <p14:creationId xmlns:p14="http://schemas.microsoft.com/office/powerpoint/2010/main" val="215659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B0A7-438A-1924-6648-926C1C70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53C554-643A-7A71-4866-83EF5CAF1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882123"/>
              </p:ext>
            </p:extLst>
          </p:nvPr>
        </p:nvGraphicFramePr>
        <p:xfrm>
          <a:off x="0" y="1400175"/>
          <a:ext cx="12015788" cy="536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94">
                  <a:extLst>
                    <a:ext uri="{9D8B030D-6E8A-4147-A177-3AD203B41FA5}">
                      <a16:colId xmlns:a16="http://schemas.microsoft.com/office/drawing/2014/main" val="66839062"/>
                    </a:ext>
                  </a:extLst>
                </a:gridCol>
                <a:gridCol w="6007894">
                  <a:extLst>
                    <a:ext uri="{9D8B030D-6E8A-4147-A177-3AD203B41FA5}">
                      <a16:colId xmlns:a16="http://schemas.microsoft.com/office/drawing/2014/main" val="298922101"/>
                    </a:ext>
                  </a:extLst>
                </a:gridCol>
              </a:tblGrid>
              <a:tr h="496594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Trong bệnh lý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Trong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3531"/>
                  </a:ext>
                </a:extLst>
              </a:tr>
              <a:tr h="486661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thắng – dương suy:</a:t>
                      </a:r>
                      <a:r>
                        <a:rPr lang="vi-VN" sz="2400" dirty="0"/>
                        <a:t> sợ lạnh, chân tay lạnh, phù nề, tiêu chảy mạn → hàn chứng.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Dương thắng – âm suy:</a:t>
                      </a:r>
                      <a:r>
                        <a:rPr lang="vi-VN" sz="2400" dirty="0"/>
                        <a:t> sốt cao, khát nước, mất ngủ, miệng khô, táo bón → nhiệt chứng.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– dương đều suy:</a:t>
                      </a:r>
                      <a:r>
                        <a:rPr lang="vi-VN" sz="2400" dirty="0"/>
                        <a:t> cơ thể hư nhược, bệnh mạn tính, người già yếu.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– dương đều thịnh (tà khí – chính khí cùng mạnh):</a:t>
                      </a:r>
                      <a:r>
                        <a:rPr lang="vi-VN" sz="2400" dirty="0"/>
                        <a:t> bệnh cấp tính, biểu hiện rầm rộ, dễ chuyển biến nguy kịch.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Nguyên tắc: </a:t>
                      </a:r>
                      <a:r>
                        <a:rPr lang="vi-VN" sz="2400" b="1" dirty="0"/>
                        <a:t>điều hòa âm dương</a:t>
                      </a:r>
                      <a:r>
                        <a:rPr lang="vi-VN" sz="2400" dirty="0"/>
                        <a:t> để khôi phục trạng thái bình hành.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Pháp trị: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Hàn giả nhiệt chi – nhiệt giả hàn chi.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Hư giả bổ chi – thực giả tả chi.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Dương hư thì ôn dương, âm hư thì tư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Châm cứu – cứu ngải: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Dùng cứu (ôn ấm) khi dương hư.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Dùng châm tả (giáng, thanh) khi nhiệt chứng.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1776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F5EC5DE-5DDB-190E-A7C0-71CF3F66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B</a:t>
            </a:r>
            <a:r>
              <a:rPr lang="en-VN" sz="4000" b="1" dirty="0">
                <a:solidFill>
                  <a:srgbClr val="C00000"/>
                </a:solidFill>
              </a:rPr>
              <a:t>iểu hiện của quy luật</a:t>
            </a:r>
          </a:p>
        </p:txBody>
      </p:sp>
    </p:spTree>
    <p:extLst>
      <p:ext uri="{BB962C8B-B14F-4D97-AF65-F5344CB8AC3E}">
        <p14:creationId xmlns:p14="http://schemas.microsoft.com/office/powerpoint/2010/main" val="1399643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9D6CAD-E821-6038-9629-CD315968B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172269"/>
              </p:ext>
            </p:extLst>
          </p:nvPr>
        </p:nvGraphicFramePr>
        <p:xfrm>
          <a:off x="838200" y="1825624"/>
          <a:ext cx="10697308" cy="382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654">
                  <a:extLst>
                    <a:ext uri="{9D8B030D-6E8A-4147-A177-3AD203B41FA5}">
                      <a16:colId xmlns:a16="http://schemas.microsoft.com/office/drawing/2014/main" val="501114959"/>
                    </a:ext>
                  </a:extLst>
                </a:gridCol>
                <a:gridCol w="5348654">
                  <a:extLst>
                    <a:ext uri="{9D8B030D-6E8A-4147-A177-3AD203B41FA5}">
                      <a16:colId xmlns:a16="http://schemas.microsoft.com/office/drawing/2014/main" val="2882355839"/>
                    </a:ext>
                  </a:extLst>
                </a:gridCol>
              </a:tblGrid>
              <a:tr h="1310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Case 1:Âm Dương bình hành (người khỏe mạnh)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68627"/>
                  </a:ext>
                </a:extLst>
              </a:tr>
              <a:tr h="251946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Ban ngày tỉnh táo, làm việc hiệu quả.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Ban đêm ngủ sâu 6–8h.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Ăn ngon, tiêu hóa tốt, đại tiểu tiện đều.</a:t>
                      </a:r>
                      <a:br>
                        <a:rPr lang="vi-VN" sz="2400" dirty="0"/>
                      </a:b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→ Âm Dương trong cơ thể điều hòa.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7633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FE7A596-0555-E5D6-8D6D-0DA3C103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144055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9A1D65-D0F3-7142-7F43-6A80B180D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63487"/>
              </p:ext>
            </p:extLst>
          </p:nvPr>
        </p:nvGraphicFramePr>
        <p:xfrm>
          <a:off x="471487" y="1825624"/>
          <a:ext cx="11172825" cy="370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4275">
                  <a:extLst>
                    <a:ext uri="{9D8B030D-6E8A-4147-A177-3AD203B41FA5}">
                      <a16:colId xmlns:a16="http://schemas.microsoft.com/office/drawing/2014/main" val="501114959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2882355839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204158422"/>
                    </a:ext>
                  </a:extLst>
                </a:gridCol>
              </a:tblGrid>
              <a:tr h="1482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Ca 2: Mất bình hành – Âm hư Dương cang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68627"/>
                  </a:ext>
                </a:extLst>
              </a:tr>
              <a:tr h="222136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Nữ, 45 tuổi, bốc hỏa, mất ngủ, mồ hôi trộm, gầy sút, lưỡi đỏ ít rêu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Phân tích: Âm suy, Dương không có chỗ trú → hư nhiệt.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Pháp: Tư âm giáng hỏa, dưỡng tân dịch.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7633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30DBD15-B2DF-9652-5A91-6785EB95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270751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AAA33D-3E26-C116-714F-1328CA115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255543"/>
              </p:ext>
            </p:extLst>
          </p:nvPr>
        </p:nvGraphicFramePr>
        <p:xfrm>
          <a:off x="295422" y="1825624"/>
          <a:ext cx="11507373" cy="398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791">
                  <a:extLst>
                    <a:ext uri="{9D8B030D-6E8A-4147-A177-3AD203B41FA5}">
                      <a16:colId xmlns:a16="http://schemas.microsoft.com/office/drawing/2014/main" val="501114959"/>
                    </a:ext>
                  </a:extLst>
                </a:gridCol>
                <a:gridCol w="3835791">
                  <a:extLst>
                    <a:ext uri="{9D8B030D-6E8A-4147-A177-3AD203B41FA5}">
                      <a16:colId xmlns:a16="http://schemas.microsoft.com/office/drawing/2014/main" val="2882355839"/>
                    </a:ext>
                  </a:extLst>
                </a:gridCol>
                <a:gridCol w="3835791">
                  <a:extLst>
                    <a:ext uri="{9D8B030D-6E8A-4147-A177-3AD203B41FA5}">
                      <a16:colId xmlns:a16="http://schemas.microsoft.com/office/drawing/2014/main" val="204158422"/>
                    </a:ext>
                  </a:extLst>
                </a:gridCol>
              </a:tblGrid>
              <a:tr h="1466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Case 3: Mất bình hành – Dương hư Âm thịnh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dirty="0"/>
                    </a:p>
                    <a:p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VN" sz="2400" dirty="0"/>
                        <a:t>hân tích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Phương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68627"/>
                  </a:ext>
                </a:extLst>
              </a:tr>
              <a:tr h="24273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Nam, 60 tuổi, sợ lạnh, tiêu chảy sáng, tiểu nhiều, phù, tay chân lạnh.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Phân tích: Dương hư, không chế ước được Âm → hàn chứng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Pháp: Ôn dương kiện tỳ, lợi thủy.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17633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5610897-5B0E-4C76-22D8-B6E397DC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1250945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8EFA-0B3F-491C-99A3-EE755156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88"/>
            <a:ext cx="11125200" cy="7951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III. ỨNG DỤNG HỌC THUYẾT ÂM DƯƠNG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9971-72BD-4679-B34D-EF6CCEA4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33670"/>
            <a:ext cx="11125200" cy="514329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3.1 Về cấu tạo của cơ thể và sinh lý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1734-CB16-47D5-B187-841C0B6D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4890"/>
            <a:ext cx="11734800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1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8E01-06A1-44C3-9A67-01EF3D93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31"/>
            <a:ext cx="10919791" cy="10734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III. ỨNG DỤNG HỌC THUYẾT ÂM DƯƠNG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C4D4A8-7F13-40A6-9BD9-9C6FD6863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017" y="1361660"/>
          <a:ext cx="11270974" cy="4989443"/>
        </p:xfrm>
        <a:graphic>
          <a:graphicData uri="http://schemas.openxmlformats.org/drawingml/2006/table">
            <a:tbl>
              <a:tblPr/>
              <a:tblGrid>
                <a:gridCol w="3116398">
                  <a:extLst>
                    <a:ext uri="{9D8B030D-6E8A-4147-A177-3AD203B41FA5}">
                      <a16:colId xmlns:a16="http://schemas.microsoft.com/office/drawing/2014/main" val="1030469379"/>
                    </a:ext>
                  </a:extLst>
                </a:gridCol>
                <a:gridCol w="4231135">
                  <a:extLst>
                    <a:ext uri="{9D8B030D-6E8A-4147-A177-3AD203B41FA5}">
                      <a16:colId xmlns:a16="http://schemas.microsoft.com/office/drawing/2014/main" val="2928054536"/>
                    </a:ext>
                  </a:extLst>
                </a:gridCol>
                <a:gridCol w="3923441">
                  <a:extLst>
                    <a:ext uri="{9D8B030D-6E8A-4147-A177-3AD203B41FA5}">
                      <a16:colId xmlns:a16="http://schemas.microsoft.com/office/drawing/2014/main" val="2497183892"/>
                    </a:ext>
                  </a:extLst>
                </a:gridCol>
              </a:tblGrid>
              <a:tr h="6063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Tạng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Âm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</a:rPr>
                        <a:t>Dương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76367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Phế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Phế âm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rgbClr val="FFC000"/>
                          </a:solidFill>
                          <a:effectLst/>
                        </a:rPr>
                        <a:t>Phế khí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25705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Thận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Thận âm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vi-VN" sz="2800">
                          <a:solidFill>
                            <a:srgbClr val="FFC000"/>
                          </a:solidFill>
                          <a:effectLst/>
                        </a:rPr>
                        <a:t>Thận dương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71421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Can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Can huyết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rgbClr val="FFC000"/>
                          </a:solidFill>
                          <a:effectLst/>
                        </a:rPr>
                        <a:t>Can khí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11088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Tâm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Tâm huyết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rgbClr val="FFC000"/>
                          </a:solidFill>
                          <a:effectLst/>
                        </a:rPr>
                        <a:t>Tâm khí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40304"/>
                  </a:ext>
                </a:extLst>
              </a:tr>
              <a:tr h="606316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Tỳ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Tỳ âm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vi-VN" sz="2800">
                          <a:solidFill>
                            <a:srgbClr val="FFC000"/>
                          </a:solidFill>
                          <a:effectLst/>
                        </a:rPr>
                        <a:t>Tỳ dượng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731325"/>
                  </a:ext>
                </a:extLst>
              </a:tr>
              <a:tr h="135154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</a:rPr>
                        <a:t>CN sinh lý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vi-VN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Vật chất và dinh dư</a:t>
                      </a:r>
                      <a:r>
                        <a:rPr lang="en-US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ỡ</a:t>
                      </a:r>
                      <a:r>
                        <a:rPr lang="vi-VN" sz="28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vi-VN" sz="2800">
                          <a:solidFill>
                            <a:srgbClr val="FFC000"/>
                          </a:solidFill>
                          <a:effectLst/>
                        </a:rPr>
                        <a:t>Hoạt động cơ năng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8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93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B9B8-8558-4195-B92B-A1B82DA0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" y="109058"/>
            <a:ext cx="11313101" cy="94795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III. ỨNG DỤNG HỌC THUYẾT ÂM DƯƠNG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4E27A-27EC-43FA-9A74-037121B0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1057013"/>
            <a:ext cx="11769754" cy="569192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rgbClr val="002060"/>
                </a:solidFill>
              </a:rPr>
              <a:t>3.2 Về quá trình phát sinh và phát triển của bệnh tật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>
                <a:solidFill>
                  <a:srgbClr val="002060"/>
                </a:solidFill>
              </a:rPr>
              <a:t>Bệnh tật phát sinh do sự </a:t>
            </a:r>
            <a:r>
              <a:rPr lang="en-US" b="1">
                <a:solidFill>
                  <a:srgbClr val="002060"/>
                </a:solidFill>
              </a:rPr>
              <a:t>mất cân bằng âm dương </a:t>
            </a:r>
            <a:r>
              <a:rPr lang="en-US">
                <a:solidFill>
                  <a:srgbClr val="002060"/>
                </a:solidFill>
              </a:rPr>
              <a:t>biểu hiện bằng: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Thiên thịnh</a:t>
            </a:r>
            <a:r>
              <a:rPr lang="en-US">
                <a:solidFill>
                  <a:srgbClr val="002060"/>
                </a:solidFill>
              </a:rPr>
              <a:t>: gồm âm thịnh hoặc dương thịnh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VD: dương thịnh gây chứng nhiệt: sốt, mạch nhanh, khát nước…; âm thịnh gây chứng hàn: người lạnh, chân tay lạnh, ỉa lỏng…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</a:rPr>
              <a:t>Thiên suy</a:t>
            </a:r>
            <a:r>
              <a:rPr lang="en-US">
                <a:solidFill>
                  <a:srgbClr val="002060"/>
                </a:solidFill>
              </a:rPr>
              <a:t>: âm hư hoặc dương hư</a:t>
            </a:r>
          </a:p>
          <a:p>
            <a:pPr algn="just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VD: dương hư gây các trường hợp não suy, hội chứng hưng phấn thần kinh giảm; âm hư như mất nước, mất điện giải, hội chứng ức chế thần kinh giảm.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3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F1E9-D212-4FDB-A62C-77997F8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67113"/>
            <a:ext cx="11627141" cy="130868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III. ỨNG DỤNG HỌC THUYẾT ÂM DƯƠNG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46784-C8F5-40E4-8FF8-5D0B92608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794" y="1206829"/>
            <a:ext cx="10903226" cy="54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4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6228-4A38-9902-E35C-E87598BB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729"/>
            <a:ext cx="10515600" cy="813661"/>
          </a:xfrm>
        </p:spPr>
        <p:txBody>
          <a:bodyPr>
            <a:normAutofit fontScale="90000"/>
          </a:bodyPr>
          <a:lstStyle/>
          <a:p>
            <a:r>
              <a:rPr lang="vi-VN" sz="3600" b="1" dirty="0">
                <a:solidFill>
                  <a:srgbClr val="C00000"/>
                </a:solidFill>
              </a:rPr>
              <a:t>Quá trình phát sinh bệnh: diễn giải theo Âm Dương</a:t>
            </a:r>
            <a:endParaRPr lang="en-VN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FB155F-9019-C92D-E120-2BCEFB988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61931"/>
              </p:ext>
            </p:extLst>
          </p:nvPr>
        </p:nvGraphicFramePr>
        <p:xfrm>
          <a:off x="294468" y="1239864"/>
          <a:ext cx="11670224" cy="561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B767CA-4309-D3FD-9651-420B17F2F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948721"/>
              </p:ext>
            </p:extLst>
          </p:nvPr>
        </p:nvGraphicFramePr>
        <p:xfrm>
          <a:off x="548641" y="1336431"/>
          <a:ext cx="11465168" cy="527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D6281E-73B0-D74A-BE42-98CA161B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43" y="242887"/>
            <a:ext cx="10515600" cy="8684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335210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8228-5729-70CB-FFD4-17CFC725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1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1. Bối cảnh lịch sử – xã hội</a:t>
            </a:r>
            <a:endParaRPr lang="en-VN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92C643-4B9C-D594-1C6B-98B5A0FB8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074671"/>
              </p:ext>
            </p:extLst>
          </p:nvPr>
        </p:nvGraphicFramePr>
        <p:xfrm>
          <a:off x="225082" y="1266092"/>
          <a:ext cx="11648050" cy="524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4025">
                  <a:extLst>
                    <a:ext uri="{9D8B030D-6E8A-4147-A177-3AD203B41FA5}">
                      <a16:colId xmlns:a16="http://schemas.microsoft.com/office/drawing/2014/main" val="3717145033"/>
                    </a:ext>
                  </a:extLst>
                </a:gridCol>
                <a:gridCol w="5824025">
                  <a:extLst>
                    <a:ext uri="{9D8B030D-6E8A-4147-A177-3AD203B41FA5}">
                      <a16:colId xmlns:a16="http://schemas.microsoft.com/office/drawing/2014/main" val="2502427712"/>
                    </a:ext>
                  </a:extLst>
                </a:gridCol>
              </a:tblGrid>
              <a:tr h="59952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Thời kỳ nông nghiệp cổ đại Trung Hoa (khoảng 3000–1000 TCN):</a:t>
                      </a:r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03542"/>
                  </a:ext>
                </a:extLst>
              </a:tr>
              <a:tr h="59952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Quan sát thiên văn – khí tượng</a:t>
                      </a:r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33355"/>
                  </a:ext>
                </a:extLst>
              </a:tr>
              <a:tr h="40481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Nhịp điệu 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</a:rPr>
                        <a:t>ngày – đêm, nóng – lạnh, khô – ẩm, mùa vụ thay đổi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 ảnh hưởng trực tiếp đến mùa màng, sức khỏe và đời sống.</a:t>
                      </a:r>
                      <a:br>
                        <a:rPr lang="vi-VN" sz="2400" dirty="0">
                          <a:solidFill>
                            <a:srgbClr val="002060"/>
                          </a:solidFill>
                        </a:rPr>
                      </a:b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→ Họ cần một hệ thống khái niệm để </a:t>
                      </a:r>
                      <a:r>
                        <a:rPr lang="vi-VN" sz="2400" b="1" dirty="0">
                          <a:solidFill>
                            <a:srgbClr val="002060"/>
                          </a:solidFill>
                        </a:rPr>
                        <a:t>giải thích và dự báo</a:t>
                      </a: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 sự biến đổi này.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VN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Người xưa thấy mặt trời, mặt trăng, sao trời, sự thay đổi bốn mùa, thủy triều... tất cả đều có quy luật tuần hoàn đối lập.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Ví dụ: mặt trời mọc → ngày sáng (dương), mặt trăng lên → đêm tối (âm)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VN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49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227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7E01-7A78-7F5D-E7BD-480D147D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11"/>
            <a:ext cx="10515600" cy="12168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V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3876-0A2E-203F-34F8-A1009DE1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825625"/>
            <a:ext cx="11183816" cy="48846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3.3 </a:t>
            </a:r>
            <a:r>
              <a:rPr lang="en-US" b="1" dirty="0" err="1">
                <a:solidFill>
                  <a:srgbClr val="002060"/>
                </a:solidFill>
              </a:rPr>
              <a:t>Về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chẩn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đoán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bệnh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tật</a:t>
            </a:r>
            <a:endParaRPr lang="en-US" b="1" dirty="0">
              <a:solidFill>
                <a:srgbClr val="002060"/>
              </a:solidFill>
            </a:endParaRPr>
          </a:p>
          <a:p>
            <a:endParaRPr lang="en-V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465E0C-FB7D-77F3-CD39-770976313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53526"/>
              </p:ext>
            </p:extLst>
          </p:nvPr>
        </p:nvGraphicFramePr>
        <p:xfrm>
          <a:off x="558017" y="2486472"/>
          <a:ext cx="10957224" cy="379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612">
                  <a:extLst>
                    <a:ext uri="{9D8B030D-6E8A-4147-A177-3AD203B41FA5}">
                      <a16:colId xmlns:a16="http://schemas.microsoft.com/office/drawing/2014/main" val="710219650"/>
                    </a:ext>
                  </a:extLst>
                </a:gridCol>
                <a:gridCol w="5478612">
                  <a:extLst>
                    <a:ext uri="{9D8B030D-6E8A-4147-A177-3AD203B41FA5}">
                      <a16:colId xmlns:a16="http://schemas.microsoft.com/office/drawing/2014/main" val="2785061340"/>
                    </a:ext>
                  </a:extLst>
                </a:gridCol>
              </a:tblGrid>
              <a:tr h="6495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Nguyên tắc chung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/>
                        <a:t>Đ</a:t>
                      </a:r>
                      <a:r>
                        <a:rPr lang="en-VN" sz="2400" dirty="0"/>
                        <a:t>ịnh hướng điều trị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623026"/>
                  </a:ext>
                </a:extLst>
              </a:tr>
              <a:tr h="314074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Âm ↔ Dương</a:t>
                      </a:r>
                      <a:r>
                        <a:rPr lang="vi-VN" sz="2400" dirty="0"/>
                        <a:t> phản ánh: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Ngoài ↔ Trong</a:t>
                      </a:r>
                      <a:r>
                        <a:rPr lang="vi-VN" sz="2400" dirty="0"/>
                        <a:t> (Biểu ↔ Lý).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Hàn ↔ Nhiệt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Hư ↔ Thực</a:t>
                      </a:r>
                      <a:r>
                        <a:rPr lang="vi-VN" sz="2400" dirty="0"/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“Hàn giả nhiệt chi, Nhiệt giả hàn chi, Hư giả bổ chi, Thực giả tả chi.”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6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480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93C694-3200-8A6B-E769-2D1BCDA72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567984"/>
              </p:ext>
            </p:extLst>
          </p:nvPr>
        </p:nvGraphicFramePr>
        <p:xfrm>
          <a:off x="351692" y="3429000"/>
          <a:ext cx="1139483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416">
                  <a:extLst>
                    <a:ext uri="{9D8B030D-6E8A-4147-A177-3AD203B41FA5}">
                      <a16:colId xmlns:a16="http://schemas.microsoft.com/office/drawing/2014/main" val="2592329979"/>
                    </a:ext>
                  </a:extLst>
                </a:gridCol>
                <a:gridCol w="5697416">
                  <a:extLst>
                    <a:ext uri="{9D8B030D-6E8A-4147-A177-3AD203B41FA5}">
                      <a16:colId xmlns:a16="http://schemas.microsoft.com/office/drawing/2014/main" val="4070162957"/>
                    </a:ext>
                  </a:extLst>
                </a:gridCol>
              </a:tblGrid>
              <a:tr h="724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Hàn chứng (Âm)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Nhiệt chứng (Dương)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10943"/>
                  </a:ext>
                </a:extLst>
              </a:tr>
              <a:tr h="1662613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sợ lạnh, chân tay lạnh, thích ấm, mặt trắng, rêu trắng ướt, mạch trầm trì.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tiêu chảy do hàn, đau bụng gặp ấm thì giảm.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sốt, miệng khát, mặt đỏ, mồ hôi nhiều, rêu vàng khô, mạch sác.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viêm dạ dày nhiệt độc, viêm phổi sốt cao.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35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44F607-550B-F403-CA18-7E404BC27602}"/>
              </a:ext>
            </a:extLst>
          </p:cNvPr>
          <p:cNvSpPr txBox="1"/>
          <p:nvPr/>
        </p:nvSpPr>
        <p:spPr>
          <a:xfrm>
            <a:off x="838200" y="1960518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3.3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chẩn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FCC1F-3990-1E9A-0602-A9D2B93033B2}"/>
              </a:ext>
            </a:extLst>
          </p:cNvPr>
          <p:cNvSpPr txBox="1"/>
          <p:nvPr/>
        </p:nvSpPr>
        <p:spPr>
          <a:xfrm>
            <a:off x="2925306" y="2694759"/>
            <a:ext cx="60985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/>
              <a:t>Hàn ↔ Nhiệt (Âm ↔ Dương về tính chất)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41BD4B-A61F-5EB6-FBA9-29E7E4D5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4021689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88BF-8D69-6B95-A899-6E4FE5F6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34906"/>
            <a:ext cx="11582402" cy="4742058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3.3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chẩn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đoán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tật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DF6B3-705C-A904-7063-143201C00294}"/>
              </a:ext>
            </a:extLst>
          </p:cNvPr>
          <p:cNvSpPr txBox="1"/>
          <p:nvPr/>
        </p:nvSpPr>
        <p:spPr>
          <a:xfrm>
            <a:off x="3046709" y="2244319"/>
            <a:ext cx="60985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dirty="0"/>
              <a:t>Biểu ↔ Lý (Ngoài ↔ Trong)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35158B-949A-217D-6C40-DA2DB83C4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44735"/>
              </p:ext>
            </p:extLst>
          </p:nvPr>
        </p:nvGraphicFramePr>
        <p:xfrm>
          <a:off x="140676" y="3038622"/>
          <a:ext cx="11859066" cy="359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533">
                  <a:extLst>
                    <a:ext uri="{9D8B030D-6E8A-4147-A177-3AD203B41FA5}">
                      <a16:colId xmlns:a16="http://schemas.microsoft.com/office/drawing/2014/main" val="1932101840"/>
                    </a:ext>
                  </a:extLst>
                </a:gridCol>
                <a:gridCol w="5929533">
                  <a:extLst>
                    <a:ext uri="{9D8B030D-6E8A-4147-A177-3AD203B41FA5}">
                      <a16:colId xmlns:a16="http://schemas.microsoft.com/office/drawing/2014/main" val="1052305317"/>
                    </a:ext>
                  </a:extLst>
                </a:gridCol>
              </a:tblGrid>
              <a:tr h="13729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Biểu chứng (thiên Dương):</a:t>
                      </a:r>
                      <a:r>
                        <a:rPr lang="vi-VN" sz="2400" dirty="0"/>
                        <a:t> bệnh mới, ở ngoài (da, cơ, kinh lạc).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Lý chứng (thiên Âm):</a:t>
                      </a:r>
                      <a:r>
                        <a:rPr lang="vi-VN" sz="2400" dirty="0"/>
                        <a:t> bệnh đã nhập tạng phủ.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32177"/>
                  </a:ext>
                </a:extLst>
              </a:tr>
              <a:tr h="2217833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ố hàn, sốt, đau đầu, mạch phù.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cảm mạo phong hàn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sốt cao, táo bón/tiêu chảy, đau bụng, khát nhiều, mạch trầm.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kiết lỵ, sốt cao do nhiệt độc.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1326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97C3895-A023-85EF-0C04-945D6B38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1397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262434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BCB1-A56A-09B6-C84F-45AE108AB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C161-E918-1CAA-D067-15789A57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364566"/>
            <a:ext cx="11460480" cy="524724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3.3 </a:t>
            </a:r>
            <a:r>
              <a:rPr lang="en-US" b="1" dirty="0" err="1">
                <a:solidFill>
                  <a:srgbClr val="002060"/>
                </a:solidFill>
              </a:rPr>
              <a:t>Về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chẩn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đoán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bệnh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tật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V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0D1387-EF7A-36D2-C262-19D66670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84331"/>
              </p:ext>
            </p:extLst>
          </p:nvPr>
        </p:nvGraphicFramePr>
        <p:xfrm>
          <a:off x="365760" y="2897945"/>
          <a:ext cx="11422966" cy="352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483">
                  <a:extLst>
                    <a:ext uri="{9D8B030D-6E8A-4147-A177-3AD203B41FA5}">
                      <a16:colId xmlns:a16="http://schemas.microsoft.com/office/drawing/2014/main" val="1932101840"/>
                    </a:ext>
                  </a:extLst>
                </a:gridCol>
                <a:gridCol w="5711483">
                  <a:extLst>
                    <a:ext uri="{9D8B030D-6E8A-4147-A177-3AD203B41FA5}">
                      <a16:colId xmlns:a16="http://schemas.microsoft.com/office/drawing/2014/main" val="1052305317"/>
                    </a:ext>
                  </a:extLst>
                </a:gridCol>
              </a:tblGrid>
              <a:tr h="97949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Hư chứng (Âm):</a:t>
                      </a:r>
                      <a:r>
                        <a:rPr lang="vi-VN" sz="2400" dirty="0"/>
                        <a:t> chính khí suy, tà khí không mạnh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Thực chứng (Dương):</a:t>
                      </a:r>
                      <a:r>
                        <a:rPr lang="vi-VN" sz="2400" dirty="0"/>
                        <a:t> tà khí thịnh, chính khí chưa suy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32177"/>
                  </a:ext>
                </a:extLst>
              </a:tr>
              <a:tr h="254722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gầy, mệt, thở yếu, ra mồ hôi tự nhiên, mạch hư nhược.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suy nhược, khí huyết hư.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Triệu chứng: bệnh cấp, triệu chứng rầm rộ, đau dữ, sốt cao, mạch hữu lực.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viêm nhiễm cấp, táo bón nhiệt.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132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1CD672-778F-F879-328A-6AE625A066CA}"/>
              </a:ext>
            </a:extLst>
          </p:cNvPr>
          <p:cNvSpPr txBox="1"/>
          <p:nvPr/>
        </p:nvSpPr>
        <p:spPr>
          <a:xfrm>
            <a:off x="3046709" y="2081257"/>
            <a:ext cx="60985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dirty="0"/>
              <a:t>Hư ↔ Thực (Chính khí ↔ Tà khí)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D84A9E-C9E6-8C71-12F8-81904EB6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85"/>
            <a:ext cx="10515600" cy="8651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274021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406C-B27F-8FEE-8358-AA44235DB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1E82-7E45-578A-C8A2-F029FDBE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3.3 </a:t>
            </a:r>
            <a:r>
              <a:rPr lang="en-US" b="1" dirty="0" err="1">
                <a:solidFill>
                  <a:srgbClr val="002060"/>
                </a:solidFill>
              </a:rPr>
              <a:t>Về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chẩn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đoán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bệnh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tật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V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683C74-52AA-7BDA-DB9A-CFA5B1570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78904"/>
              </p:ext>
            </p:extLst>
          </p:nvPr>
        </p:nvGraphicFramePr>
        <p:xfrm>
          <a:off x="503695" y="3259614"/>
          <a:ext cx="1135537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685">
                  <a:extLst>
                    <a:ext uri="{9D8B030D-6E8A-4147-A177-3AD203B41FA5}">
                      <a16:colId xmlns:a16="http://schemas.microsoft.com/office/drawing/2014/main" val="1932101840"/>
                    </a:ext>
                  </a:extLst>
                </a:gridCol>
                <a:gridCol w="5677685">
                  <a:extLst>
                    <a:ext uri="{9D8B030D-6E8A-4147-A177-3AD203B41FA5}">
                      <a16:colId xmlns:a16="http://schemas.microsoft.com/office/drawing/2014/main" val="1052305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Tạng (Âm) ↔ Phủ (Dương)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Trên ↔ Dưới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3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Tạng bệnh: thiên về hư, diễn tiến mạn tính.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Phủ bệnh: thiên về thực, diễn tiến cấp tính.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Bệnh phần trên: dễ dương thịnh (đau đầu, chóng mặt do can dương).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Bệnh phần dưới: thiên âm (tiểu tiện nhiều, sa dạ dày).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132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F63B1D-D355-CEAC-59CC-314F11A1C115}"/>
              </a:ext>
            </a:extLst>
          </p:cNvPr>
          <p:cNvSpPr txBox="1"/>
          <p:nvPr/>
        </p:nvSpPr>
        <p:spPr>
          <a:xfrm>
            <a:off x="3249339" y="2638148"/>
            <a:ext cx="60985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dirty="0"/>
              <a:t>2.4. Âm ↔ Dương trong tạng phủ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F07457-82CD-5DE3-1194-892465FD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3625399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CAEA6F-3A32-1F1F-C052-189BF286B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734774"/>
              </p:ext>
            </p:extLst>
          </p:nvPr>
        </p:nvGraphicFramePr>
        <p:xfrm>
          <a:off x="112542" y="1308296"/>
          <a:ext cx="11957539" cy="535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746299049"/>
                    </a:ext>
                  </a:extLst>
                </a:gridCol>
                <a:gridCol w="5978769">
                  <a:extLst>
                    <a:ext uri="{9D8B030D-6E8A-4147-A177-3AD203B41FA5}">
                      <a16:colId xmlns:a16="http://schemas.microsoft.com/office/drawing/2014/main" val="2130809841"/>
                    </a:ext>
                  </a:extLst>
                </a:gridCol>
                <a:gridCol w="3601330">
                  <a:extLst>
                    <a:ext uri="{9D8B030D-6E8A-4147-A177-3AD203B41FA5}">
                      <a16:colId xmlns:a16="http://schemas.microsoft.com/office/drawing/2014/main" val="645983251"/>
                    </a:ext>
                  </a:extLst>
                </a:gridCol>
              </a:tblGrid>
              <a:tr h="1506157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Nguyên tắc chung trong trị bệnh theo Âm Dương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Nguyên tắc cổ điển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Quy luật phối hợp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31913"/>
                  </a:ext>
                </a:extLst>
              </a:tr>
              <a:tr h="379736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Điều hòa Âm Dương:</a:t>
                      </a:r>
                      <a:r>
                        <a:rPr lang="vi-VN" sz="2400" dirty="0"/>
                        <a:t> mục tiêu cuối cùng của điều trị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Hàn giả nhiệt chi</a:t>
                      </a:r>
                      <a:r>
                        <a:rPr lang="vi-VN" sz="2400" dirty="0"/>
                        <a:t> → bệnh do hàn → dùng pháp ôn (ôn dương, tán hàn).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Nhiệt giả hàn chi</a:t>
                      </a:r>
                      <a:r>
                        <a:rPr lang="vi-VN" sz="2400" dirty="0"/>
                        <a:t> → bệnh do nhiệt → dùng pháp lương (thanh nhiệt, tả hỏa).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Hư giả bổ chi</a:t>
                      </a:r>
                      <a:r>
                        <a:rPr lang="vi-VN" sz="2400" dirty="0"/>
                        <a:t> → chính khí hư (âm/dương hư) → dùng phép bổ.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Thực giả tả chi</a:t>
                      </a:r>
                      <a:r>
                        <a:rPr lang="vi-VN" sz="2400" dirty="0"/>
                        <a:t> → tà khí thực, ứ trệ → dùng phép tả, công, tiêu, giải.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Bổ âm không quên tiềm dương.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Bổ dương không quên sinh âm.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Công tà mà không tổn chính.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Phù chính mà không lưu tà.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9888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F8EF322-168B-CA6A-9518-6294BBFF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10269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54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5A1551-AAD5-48EB-5E95-036317D19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26503"/>
              </p:ext>
            </p:extLst>
          </p:nvPr>
        </p:nvGraphicFramePr>
        <p:xfrm>
          <a:off x="185737" y="1414464"/>
          <a:ext cx="11858624" cy="524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56">
                  <a:extLst>
                    <a:ext uri="{9D8B030D-6E8A-4147-A177-3AD203B41FA5}">
                      <a16:colId xmlns:a16="http://schemas.microsoft.com/office/drawing/2014/main" val="197969158"/>
                    </a:ext>
                  </a:extLst>
                </a:gridCol>
                <a:gridCol w="2964656">
                  <a:extLst>
                    <a:ext uri="{9D8B030D-6E8A-4147-A177-3AD203B41FA5}">
                      <a16:colId xmlns:a16="http://schemas.microsoft.com/office/drawing/2014/main" val="1511152137"/>
                    </a:ext>
                  </a:extLst>
                </a:gridCol>
                <a:gridCol w="2964656">
                  <a:extLst>
                    <a:ext uri="{9D8B030D-6E8A-4147-A177-3AD203B41FA5}">
                      <a16:colId xmlns:a16="http://schemas.microsoft.com/office/drawing/2014/main" val="3032479056"/>
                    </a:ext>
                  </a:extLst>
                </a:gridCol>
                <a:gridCol w="2964656">
                  <a:extLst>
                    <a:ext uri="{9D8B030D-6E8A-4147-A177-3AD203B41FA5}">
                      <a16:colId xmlns:a16="http://schemas.microsoft.com/office/drawing/2014/main" val="656403217"/>
                    </a:ext>
                  </a:extLst>
                </a:gridCol>
              </a:tblGrid>
              <a:tr h="8580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2.1. Thuốc thang – phương dược</a:t>
                      </a:r>
                    </a:p>
                    <a:p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8602"/>
                  </a:ext>
                </a:extLst>
              </a:tr>
              <a:tr h="85802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Ôn dương – tán hàn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Thanh nhiệt – tả hỏa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Tư âm – dưỡng huyết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Bổ khí – ích dương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69224"/>
                  </a:ext>
                </a:extLst>
              </a:tr>
              <a:tr h="352745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Dùng cho bệnh hàn (tay chân lạnh, tiêu chảy, đau bụng do hàn).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can khương, phụ tử, quế chi.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Dùng cho bệnh nhiệt (sốt, khát, táo bón, lưỡi đỏ).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hoàng cầm, thạch cao, tri mẫu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Dùng cho âm hư (sốt nhẹ về chiều, gầy sút, mất ngủ).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sinh địa, mạch môn, huyền sâm.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Dùng cho dương hư (sợ lạnh, phù, mệt mỏi).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Ví dụ: nhân sâm, đảng sâm, bạch truật, lộc nhung.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3177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F04D2C9-0795-1043-A8F3-5ADAE1C6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2144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05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D1F11F-0AA0-FD8D-FCB1-95F7805E7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860211"/>
              </p:ext>
            </p:extLst>
          </p:nvPr>
        </p:nvGraphicFramePr>
        <p:xfrm>
          <a:off x="242887" y="1528763"/>
          <a:ext cx="11687176" cy="510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13">
                  <a:extLst>
                    <a:ext uri="{9D8B030D-6E8A-4147-A177-3AD203B41FA5}">
                      <a16:colId xmlns:a16="http://schemas.microsoft.com/office/drawing/2014/main" val="3628782234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3703797678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2112307086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3662935892"/>
                    </a:ext>
                  </a:extLst>
                </a:gridCol>
              </a:tblGrid>
              <a:tr h="83464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2.2. Châm cứu – cứu ngải</a:t>
                      </a:r>
                    </a:p>
                    <a:p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107824"/>
                  </a:ext>
                </a:extLst>
              </a:tr>
              <a:tr h="83464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Ôn cứu (ngải cứu):</a:t>
                      </a:r>
                      <a:r>
                        <a:rPr lang="vi-VN" sz="2400" dirty="0"/>
                        <a:t> 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Châm tả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Châm bổ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Điều hòa âm dương qua huyệt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08802"/>
                  </a:ext>
                </a:extLst>
              </a:tr>
              <a:tr h="343133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Trị bệnh hàn, dương hư → làm ấm, thông dương khí.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Trị thực nhiệt → hạ sốt, giáng hỏa, trấn kinh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Trị hư chứng → điều hòa khí huyết, phục hồi chính khí.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Huyệt dương (lưng, đốc mạch) ↔ bổ dương.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Huyệt âm (bụng, nhâm mạch) ↔ bổ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3737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6E348E4-D0C4-D8BB-0F89-3C71657B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33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2D4503-2E08-B7B2-AF05-7E8489240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310339"/>
              </p:ext>
            </p:extLst>
          </p:nvPr>
        </p:nvGraphicFramePr>
        <p:xfrm>
          <a:off x="171450" y="1490663"/>
          <a:ext cx="11915776" cy="520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944">
                  <a:extLst>
                    <a:ext uri="{9D8B030D-6E8A-4147-A177-3AD203B41FA5}">
                      <a16:colId xmlns:a16="http://schemas.microsoft.com/office/drawing/2014/main" val="1352959945"/>
                    </a:ext>
                  </a:extLst>
                </a:gridCol>
                <a:gridCol w="2978944">
                  <a:extLst>
                    <a:ext uri="{9D8B030D-6E8A-4147-A177-3AD203B41FA5}">
                      <a16:colId xmlns:a16="http://schemas.microsoft.com/office/drawing/2014/main" val="3824037479"/>
                    </a:ext>
                  </a:extLst>
                </a:gridCol>
                <a:gridCol w="2978944">
                  <a:extLst>
                    <a:ext uri="{9D8B030D-6E8A-4147-A177-3AD203B41FA5}">
                      <a16:colId xmlns:a16="http://schemas.microsoft.com/office/drawing/2014/main" val="2552554806"/>
                    </a:ext>
                  </a:extLst>
                </a:gridCol>
                <a:gridCol w="2978944">
                  <a:extLst>
                    <a:ext uri="{9D8B030D-6E8A-4147-A177-3AD203B41FA5}">
                      <a16:colId xmlns:a16="http://schemas.microsoft.com/office/drawing/2014/main" val="2114019803"/>
                    </a:ext>
                  </a:extLst>
                </a:gridCol>
              </a:tblGrid>
              <a:tr h="116423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2.3. Dưỡng sinh – ăn uống – sinh hoạt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28269"/>
                  </a:ext>
                </a:extLst>
              </a:tr>
              <a:tr h="594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Âm hư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Dương hư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Nhiệt chứng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Hàn chứng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10884"/>
                  </a:ext>
                </a:extLst>
              </a:tr>
              <a:tr h="3443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Ăn mát, bổ âm (mè đen, mạch môn, lê, rau xanh), ngủ sớm để nuôi âm.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Ăn ấm, bổ dương (gừng, thịt dê, quế, hành), vận động nhẹ, tránh lạnh.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Ăn thanh đạm, tránh cay nóng, uống nhiều nước mát.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Ăn ấm, tránh đồ sống lạnh, giữ ấm cơ thể.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8481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BA4A0D7-0E04-C863-19FB-73FAF449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F7B479-1580-AA9E-FDDB-C813055AB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221289"/>
              </p:ext>
            </p:extLst>
          </p:nvPr>
        </p:nvGraphicFramePr>
        <p:xfrm>
          <a:off x="300038" y="1057275"/>
          <a:ext cx="1171575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38">
                  <a:extLst>
                    <a:ext uri="{9D8B030D-6E8A-4147-A177-3AD203B41FA5}">
                      <a16:colId xmlns:a16="http://schemas.microsoft.com/office/drawing/2014/main" val="955469818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3182503137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3697740552"/>
                    </a:ext>
                  </a:extLst>
                </a:gridCol>
                <a:gridCol w="2928938">
                  <a:extLst>
                    <a:ext uri="{9D8B030D-6E8A-4147-A177-3AD203B41FA5}">
                      <a16:colId xmlns:a16="http://schemas.microsoft.com/office/drawing/2014/main" val="1886241150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/>
                        <a:t>Ca 1: Cảm phong hàn</a:t>
                      </a:r>
                    </a:p>
                    <a:p>
                      <a:pPr algn="ctr"/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/>
                        <a:t>Ca 2: Sốt cao do nhiệt tà</a:t>
                      </a:r>
                    </a:p>
                    <a:p>
                      <a:pPr algn="ctr"/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/>
                        <a:t>Ca 3: Tiêu chảy mạn do Tỳ dương hư</a:t>
                      </a:r>
                    </a:p>
                    <a:p>
                      <a:pPr algn="ctr"/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/>
                        <a:t>Ca 4: Mất ngủ, sốt âm ỉ về chiều (Âm hư hỏa vượng)</a:t>
                      </a:r>
                    </a:p>
                    <a:p>
                      <a:pPr algn="ctr"/>
                      <a:endParaRPr lang="en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27852"/>
                  </a:ext>
                </a:extLst>
              </a:tr>
              <a:tr h="423748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Triệu chứng: ố hàn, sốt, đau đầu, không mồ hôi, rêu trắng, mạch phù khẩn.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Biện chứng: Biểu hàn thực chứng (Âm thịnh, Dương bị khốn).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Điều trị: Tân ôn giải biểu.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Phương: </a:t>
                      </a:r>
                      <a:r>
                        <a:rPr lang="vi-VN" sz="2000" b="1" dirty="0"/>
                        <a:t>Ma hoàng thang</a:t>
                      </a:r>
                      <a:r>
                        <a:rPr lang="vi-VN" sz="20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Triệu chứng: sốt cao 39–40°C, mặt đỏ, khát nước, táo bón, rêu vàng dày.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Biện chứng: Lý nhiệt thực chứng (Dương thịnh, Âm hao).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Điều trị: Thanh nhiệt, tả hỏa, sinh tân.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Phương: </a:t>
                      </a:r>
                      <a:r>
                        <a:rPr lang="vi-VN" sz="2000" b="1" dirty="0"/>
                        <a:t>Bạch hổ thang</a:t>
                      </a:r>
                      <a:r>
                        <a:rPr lang="vi-VN" sz="20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Triệu chứng: ăn ít, bụng sôi, tiêu chảy sáng, sợ lạnh, tay chân lạnh, lưỡi nhạt bệu.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Biện chứng: Dương hư, Âm thịnh.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Điều trị: Ôn dương kiện tỳ, lợi thủy.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Phương: </a:t>
                      </a:r>
                      <a:r>
                        <a:rPr lang="vi-VN" sz="2000" b="1" dirty="0"/>
                        <a:t>Tứ thần hoàn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b="1" dirty="0"/>
                        <a:t>Chân vũ thang</a:t>
                      </a:r>
                      <a:r>
                        <a:rPr lang="vi-VN" sz="2000" dirty="0"/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Triệu chứng: gầy, mất ngủ, mồ hôi trộm, sốt nhẹ về chiều, lưỡi đỏ ít rêu, mạch tế sác.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Biện chứng: Âm hư → dương không trú → hư nhiệt.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Điều trị: Tư âm giáng hỏa, dưỡng tân dịch.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Phương: </a:t>
                      </a:r>
                      <a:r>
                        <a:rPr lang="vi-VN" sz="2000" b="1" dirty="0"/>
                        <a:t>Lục vị địa hoàng hoàn</a:t>
                      </a:r>
                      <a:r>
                        <a:rPr lang="vi-VN" sz="2000" dirty="0"/>
                        <a:t> gia Tri mẫu, Hoàng bá.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5699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4D2FCAD-0561-6814-0001-72384955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29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VN" sz="4000" b="1" dirty="0">
                <a:solidFill>
                  <a:srgbClr val="C00000"/>
                </a:solidFill>
              </a:rPr>
              <a:t>ase lâm sàng minh hoạ </a:t>
            </a:r>
          </a:p>
        </p:txBody>
      </p:sp>
    </p:spTree>
    <p:extLst>
      <p:ext uri="{BB962C8B-B14F-4D97-AF65-F5344CB8AC3E}">
        <p14:creationId xmlns:p14="http://schemas.microsoft.com/office/powerpoint/2010/main" val="369940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5788-D0F1-354A-1B89-AAFA2CDF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885824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2. Nguồn gốc triết học</a:t>
            </a:r>
            <a:endParaRPr lang="en-VN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B3A17E-FBCE-99D5-B9E1-43B292BF0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80996"/>
              </p:ext>
            </p:extLst>
          </p:nvPr>
        </p:nvGraphicFramePr>
        <p:xfrm>
          <a:off x="157163" y="1271589"/>
          <a:ext cx="12034837" cy="541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612">
                  <a:extLst>
                    <a:ext uri="{9D8B030D-6E8A-4147-A177-3AD203B41FA5}">
                      <a16:colId xmlns:a16="http://schemas.microsoft.com/office/drawing/2014/main" val="3662325351"/>
                    </a:ext>
                  </a:extLst>
                </a:gridCol>
                <a:gridCol w="3375025">
                  <a:extLst>
                    <a:ext uri="{9D8B030D-6E8A-4147-A177-3AD203B41FA5}">
                      <a16:colId xmlns:a16="http://schemas.microsoft.com/office/drawing/2014/main" val="979478238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322857900"/>
                    </a:ext>
                  </a:extLst>
                </a:gridCol>
              </a:tblGrid>
              <a:tr h="1062384"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/>
                        <a:t>Chu Dịch (Kinh Dịch)</a:t>
                      </a:r>
                      <a:r>
                        <a:rPr lang="vi-VN" sz="2200" dirty="0"/>
                        <a:t> (~thế kỷ XI TCN)</a:t>
                      </a:r>
                      <a:endParaRPr lang="en-VN" sz="2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Câu nổi tiếng: </a:t>
                      </a:r>
                    </a:p>
                    <a:p>
                      <a:pPr algn="just"/>
                      <a:r>
                        <a:rPr lang="vi-VN" sz="2200" i="1" dirty="0">
                          <a:solidFill>
                            <a:srgbClr val="002060"/>
                          </a:solidFill>
                        </a:rPr>
                        <a:t>“</a:t>
                      </a:r>
                      <a:r>
                        <a:rPr lang="vi-VN" sz="2200" i="1" dirty="0">
                          <a:solidFill>
                            <a:srgbClr val="C00000"/>
                          </a:solidFill>
                        </a:rPr>
                        <a:t>Dịch giả, dịch dã. Cùng tắc biến, biến tắc thông, thông tắc cửu.”</a:t>
                      </a:r>
                      <a:br>
                        <a:rPr lang="vi-VN" sz="2200" dirty="0">
                          <a:solidFill>
                            <a:srgbClr val="002060"/>
                          </a:solidFill>
                        </a:rPr>
                      </a:b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Sự thay đổi là lẽ thường. Cùng cực thì biến, biến thì thông, thông thì lâu bền</a:t>
                      </a:r>
                      <a:endParaRPr lang="en-VN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/>
                        <a:t>Trường phái Âm Dương gia</a:t>
                      </a:r>
                      <a:r>
                        <a:rPr lang="vi-VN" sz="2200" dirty="0"/>
                        <a:t> (thời Chiến Quốc, ~thế kỷ IV TCN)</a:t>
                      </a:r>
                      <a:endParaRPr lang="en-V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73432"/>
                  </a:ext>
                </a:extLst>
              </a:tr>
              <a:tr h="33347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Đây là văn bản cổ nhất nhắc đến Âm – Dương. Trong Kinh Dịch, các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vạch liền (—)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biểu thị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vạch đứt (– –)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biểu thị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âm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. Tổ hợp thành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quẻ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, dùng để giải thích sự biến dịch của vũ trụ.</a:t>
                      </a:r>
                    </a:p>
                    <a:p>
                      <a:endParaRPr lang="en-VN" sz="2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Người tiêu biểu: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Trâu Diễn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. Ông kết hợp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Âm – Dương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với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Ngũ hành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 để giải thích hiện tượng tự nhiên và chính trị xã hội.</a:t>
                      </a:r>
                      <a:br>
                        <a:rPr lang="vi-VN" sz="2200" dirty="0">
                          <a:solidFill>
                            <a:srgbClr val="002060"/>
                          </a:solidFill>
                        </a:rPr>
                      </a:b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→ Từ đây, Âm – Dương không còn chỉ là mô tả hiện tượng, mà trở thành </a:t>
                      </a:r>
                      <a:r>
                        <a:rPr lang="vi-VN" sz="2200" b="1" dirty="0">
                          <a:solidFill>
                            <a:srgbClr val="002060"/>
                          </a:solidFill>
                        </a:rPr>
                        <a:t>một học thuyết triết học</a:t>
                      </a:r>
                      <a:r>
                        <a:rPr lang="vi-VN" sz="22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endParaRPr lang="en-VN" sz="2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43613"/>
                  </a:ext>
                </a:extLst>
              </a:tr>
              <a:tr h="101787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200" dirty="0"/>
                        <a:t>→ Đây chính là nguyên lý cốt lõi của Âm – Dương: </a:t>
                      </a:r>
                      <a:r>
                        <a:rPr lang="vi-VN" sz="2200" b="1" dirty="0"/>
                        <a:t>vận động – biến dịch – cân bằng</a:t>
                      </a:r>
                      <a:r>
                        <a:rPr lang="vi-VN" sz="2200" dirty="0"/>
                        <a:t>.</a:t>
                      </a:r>
                    </a:p>
                    <a:p>
                      <a:endParaRPr lang="en-VN" sz="2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7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29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23AAAE-6D4F-8C58-4066-74DC3A47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CC453D-1AAB-3256-4B64-9A94FCE62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0117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200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29D991-E3CC-6319-269C-521012791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573981"/>
              </p:ext>
            </p:extLst>
          </p:nvPr>
        </p:nvGraphicFramePr>
        <p:xfrm>
          <a:off x="416719" y="1800225"/>
          <a:ext cx="11358561" cy="49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187">
                  <a:extLst>
                    <a:ext uri="{9D8B030D-6E8A-4147-A177-3AD203B41FA5}">
                      <a16:colId xmlns:a16="http://schemas.microsoft.com/office/drawing/2014/main" val="2719049278"/>
                    </a:ext>
                  </a:extLst>
                </a:gridCol>
                <a:gridCol w="4314824">
                  <a:extLst>
                    <a:ext uri="{9D8B030D-6E8A-4147-A177-3AD203B41FA5}">
                      <a16:colId xmlns:a16="http://schemas.microsoft.com/office/drawing/2014/main" val="1518839649"/>
                    </a:ext>
                  </a:extLst>
                </a:gridCol>
                <a:gridCol w="3257550">
                  <a:extLst>
                    <a:ext uri="{9D8B030D-6E8A-4147-A177-3AD203B41FA5}">
                      <a16:colId xmlns:a16="http://schemas.microsoft.com/office/drawing/2014/main" val="1250195668"/>
                    </a:ext>
                  </a:extLst>
                </a:gridCol>
              </a:tblGrid>
              <a:tr h="483503"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2.1. Ăn uống (Ẩm thực dưỡng sinh)</a:t>
                      </a:r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30970"/>
                  </a:ext>
                </a:extLst>
              </a:tr>
              <a:tr h="87030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Ăn theo mùa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Cân bằng hàn – nhiệt:</a:t>
                      </a:r>
                      <a:endParaRPr lang="vi-VN" sz="2400" dirty="0"/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Điều độ:</a:t>
                      </a:r>
                      <a:r>
                        <a:rPr lang="vi-VN" sz="2400" dirty="0"/>
                        <a:t> 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39764"/>
                  </a:ext>
                </a:extLst>
              </a:tr>
              <a:tr h="357792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Xuân – hạ (dương nhiều): ăn mát, thanh đạm, để bảo dưỡng âm.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Thu – đông (âm nhiều): ăn ấm, bổ khí huyết, để trợ dương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Người hàn (hay lạnh, sợ lạnh) → ăn gừng, thịt dê, quế, tiêu.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Người nhiệt (hay nóng, khát, táo bón) → ăn rau xanh, hoa quả mát, đậu xanh, bí đao.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Ăn vừa phải, tránh thái quá (âm dương mất cân).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8248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38A8C79-E255-C26A-B3A9-440728BD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BD62E-ACE4-6C62-2876-B31C8FE8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77560D-FE30-6B96-7708-2DAB5289F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231720"/>
              </p:ext>
            </p:extLst>
          </p:nvPr>
        </p:nvGraphicFramePr>
        <p:xfrm>
          <a:off x="838200" y="1825624"/>
          <a:ext cx="10515597" cy="406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1904927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1883964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50195668"/>
                    </a:ext>
                  </a:extLst>
                </a:gridCol>
              </a:tblGrid>
              <a:tr h="11637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2.2. Sinh hoạt – lao động – nghỉ ngơi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830970"/>
                  </a:ext>
                </a:extLst>
              </a:tr>
              <a:tr h="594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Làm việc – nghỉ ngơi:</a:t>
                      </a:r>
                      <a:r>
                        <a:rPr lang="vi-VN" sz="2400" dirty="0"/>
                        <a:t> 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Lao động – vận động:</a:t>
                      </a:r>
                      <a:r>
                        <a:rPr lang="vi-VN" sz="2400" dirty="0"/>
                        <a:t> </a:t>
                      </a: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/>
                        <a:t>Giữ ấm – tránh nóng:</a:t>
                      </a:r>
                      <a:r>
                        <a:rPr lang="vi-VN" sz="2400" dirty="0"/>
                        <a:t> 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39764"/>
                  </a:ext>
                </a:extLst>
              </a:tr>
              <a:tr h="230295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Dương phát ban ngày, âm dưỡng ban đêm → ngủ sớm dậy sớm, điều độ.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Vận động hợp lý sinh dương; tĩnh dưỡng hợp lý sinh âm.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/>
                        <a:t>Bảo hộ cơ thể trước ngoại tà.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8248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995413F-A4FD-DF3B-12C7-720915FB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73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43B44B-266C-D3FA-CD48-499A7C4DF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52160"/>
              </p:ext>
            </p:extLst>
          </p:nvPr>
        </p:nvGraphicFramePr>
        <p:xfrm>
          <a:off x="385763" y="1243013"/>
          <a:ext cx="11601450" cy="5520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0725">
                  <a:extLst>
                    <a:ext uri="{9D8B030D-6E8A-4147-A177-3AD203B41FA5}">
                      <a16:colId xmlns:a16="http://schemas.microsoft.com/office/drawing/2014/main" val="2727976574"/>
                    </a:ext>
                  </a:extLst>
                </a:gridCol>
                <a:gridCol w="5800725">
                  <a:extLst>
                    <a:ext uri="{9D8B030D-6E8A-4147-A177-3AD203B41FA5}">
                      <a16:colId xmlns:a16="http://schemas.microsoft.com/office/drawing/2014/main" val="62316326"/>
                    </a:ext>
                  </a:extLst>
                </a:gridCol>
              </a:tblGrid>
              <a:tr h="1328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2.3. Điều tiết tinh thần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2.4. Khí công – dưỡng sinh – châm cứu phòng bệnh</a:t>
                      </a:r>
                    </a:p>
                    <a:p>
                      <a:pPr algn="ctr"/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5426"/>
                  </a:ext>
                </a:extLst>
              </a:tr>
              <a:tr h="419139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Tinh thần ổn định giúp âm dương điều hòa.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Giận dữ → thương Can (dương thịnh).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Lo lắng → thương Tỳ (âm tổn).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Sợ hãi → thương Thận (dương suy).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Vui quá mức → thương Tâm (thần khí tán).</a:t>
                      </a:r>
                      <a:br>
                        <a:rPr lang="vi-VN" sz="2400" dirty="0"/>
                      </a:br>
                      <a:r>
                        <a:rPr lang="en-VN" sz="2400" dirty="0"/>
                        <a:t>👉 </a:t>
                      </a:r>
                      <a:r>
                        <a:rPr lang="vi-VN" sz="2400" dirty="0"/>
                        <a:t>Giữ tâm thái bình hòa = bảo vệ Âm Dương.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Khí công, Thái cực quyền:</a:t>
                      </a:r>
                      <a:r>
                        <a:rPr lang="vi-VN" sz="2400" dirty="0"/>
                        <a:t> giúp điều hòa hô hấp (hít – dương, thở – âm).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Xoa bóp, bấm huyệt:</a:t>
                      </a:r>
                      <a:r>
                        <a:rPr lang="vi-VN" sz="2400" dirty="0"/>
                        <a:t> duy trì lưu thông kinh lạc (âm dương tương thông).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/>
                        <a:t>Châm cứu phòng bệnh:</a:t>
                      </a:r>
                      <a:r>
                        <a:rPr lang="vi-VN" sz="2400" dirty="0"/>
                        <a:t> châm bổ huyệt dương để phòng hàn tà, châm bổ huyệt âm để dưỡng huyết âm.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97336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547D936-9E7C-DCCB-FAFD-DD3C05A1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615"/>
            <a:ext cx="10515600" cy="89122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96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EA554A-1BD4-F52E-04B4-D83DB5CBB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98799"/>
              </p:ext>
            </p:extLst>
          </p:nvPr>
        </p:nvGraphicFramePr>
        <p:xfrm>
          <a:off x="457199" y="1825625"/>
          <a:ext cx="11129964" cy="443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4982">
                  <a:extLst>
                    <a:ext uri="{9D8B030D-6E8A-4147-A177-3AD203B41FA5}">
                      <a16:colId xmlns:a16="http://schemas.microsoft.com/office/drawing/2014/main" val="3618307867"/>
                    </a:ext>
                  </a:extLst>
                </a:gridCol>
                <a:gridCol w="5564982">
                  <a:extLst>
                    <a:ext uri="{9D8B030D-6E8A-4147-A177-3AD203B41FA5}">
                      <a16:colId xmlns:a16="http://schemas.microsoft.com/office/drawing/2014/main" val="3192207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Mùa đông (Âm thịnh, Dương tiềm)</a:t>
                      </a:r>
                      <a:endParaRPr lang="vi-VN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Mùa hè (Dương thịnh, Âm dễ hao)</a:t>
                      </a:r>
                      <a:endParaRPr lang="vi-VN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5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Giữ ấm, tránh hàn tà.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Ăn ấm, tập nhẹ, ngủ sớm.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Nếu không, dễ bệnh hô hấp, xương khớp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Tránh nắng nóng, uống đủ nước, ăn mát.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Hạn chế lao lực ngoài trời.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Nếu không, dễ trúng nắng, mất nước, nhiệt tà xâm nhập.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2724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A7B2A44-3475-BCD2-BB70-AEF50224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40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829763-E553-40AE-09E9-6A134A070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708150"/>
              </p:ext>
            </p:extLst>
          </p:nvPr>
        </p:nvGraphicFramePr>
        <p:xfrm>
          <a:off x="838200" y="1825624"/>
          <a:ext cx="10515602" cy="371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008480978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3464981840"/>
                    </a:ext>
                  </a:extLst>
                </a:gridCol>
              </a:tblGrid>
              <a:tr h="1426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Người cao tuổi (thiên Âm)</a:t>
                      </a:r>
                      <a:endParaRPr lang="vi-VN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Trẻ nhỏ (thiên Dương)</a:t>
                      </a:r>
                      <a:endParaRPr lang="vi-VN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58572"/>
                  </a:ext>
                </a:extLst>
              </a:tr>
              <a:tr h="229178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Bổ dương khí (ăn ấm, vận động nhẹ).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Tránh lạnh, giữ ấm lưng và chân</a:t>
                      </a:r>
                      <a:endParaRPr lang="en-VN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Tránh ăn cay nóng nhiều → dễ sinh nhiệt, co giật.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/>
                        <a:t>Ăn thanh mát, ngủ nghỉ hợp lý để dưỡng âm</a:t>
                      </a:r>
                      <a:endParaRPr lang="en-VN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917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1B13586-4078-D535-0BF7-DB09DC65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III. ỨNG DỤNG HỌC THUYẾT ÂM DƯƠNG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45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28B0-1547-02D1-A635-6C48FBF2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</a:rPr>
              <a:t>KẾT LUẬN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0110BF-CAB4-9D98-7DFA-FE671A27D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52962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59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1726-696F-7587-368F-0041E6B0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828674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3. Sự dung hợp với Đạo gia và Nho gia</a:t>
            </a:r>
            <a:endParaRPr lang="en-VN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F8F99C-37E0-BCA7-8ECA-036C520FB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888490"/>
              </p:ext>
            </p:extLst>
          </p:nvPr>
        </p:nvGraphicFramePr>
        <p:xfrm>
          <a:off x="0" y="1143000"/>
          <a:ext cx="12044364" cy="568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182">
                  <a:extLst>
                    <a:ext uri="{9D8B030D-6E8A-4147-A177-3AD203B41FA5}">
                      <a16:colId xmlns:a16="http://schemas.microsoft.com/office/drawing/2014/main" val="1459352016"/>
                    </a:ext>
                  </a:extLst>
                </a:gridCol>
                <a:gridCol w="6022182">
                  <a:extLst>
                    <a:ext uri="{9D8B030D-6E8A-4147-A177-3AD203B41FA5}">
                      <a16:colId xmlns:a16="http://schemas.microsoft.com/office/drawing/2014/main" val="335378058"/>
                    </a:ext>
                  </a:extLst>
                </a:gridCol>
              </a:tblGrid>
              <a:tr h="1032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Đạo gia (Lão Tử, Trang Tử):</a:t>
                      </a:r>
                      <a:endParaRPr lang="vi-VN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/>
                        <a:t>Nho gia (Khổng Tử, Mạnh Tử):</a:t>
                      </a:r>
                      <a:endParaRPr lang="vi-VN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81658"/>
                  </a:ext>
                </a:extLst>
              </a:tr>
              <a:tr h="456782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“Vạn vật phụ âm nhi bão dương, xung khí dĩ vi hòa” (vạn vật ôm ấp âm, giữ gìn dương, hòa khí để tồn tại).</a:t>
                      </a:r>
                      <a:br>
                        <a:rPr lang="vi-VN" sz="2400" dirty="0">
                          <a:solidFill>
                            <a:srgbClr val="002060"/>
                          </a:solidFill>
                        </a:rPr>
                      </a:b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→ Âm – Dương là cách vạn vật duy trì cân bằng.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Lão Tử coi “Đạo” là nguồn gốc vạn vật, Âm – Dương chỉ là hai mặt của Đạo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Dùng Âm – Dương để lý giải trật tự xã hội, thiên – địa – nhân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Ví dụ: vua (dương) – bề tôi (âm), cha (dương) – con (âm).</a:t>
                      </a:r>
                      <a:br>
                        <a:rPr lang="vi-VN" sz="2400" dirty="0">
                          <a:solidFill>
                            <a:srgbClr val="002060"/>
                          </a:solidFill>
                        </a:rPr>
                      </a:br>
                      <a:r>
                        <a:rPr lang="vi-VN" sz="2400" dirty="0">
                          <a:solidFill>
                            <a:srgbClr val="002060"/>
                          </a:solidFill>
                        </a:rPr>
                        <a:t>→ Giúp củng cố hệ thống luân lý, chính trị.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VN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7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18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33A8-8DA9-DA86-C6F6-148F63D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4. Sự ứng dụng vào Y học</a:t>
            </a:r>
            <a:br>
              <a:rPr lang="vi-VN" sz="4000" b="1" dirty="0">
                <a:solidFill>
                  <a:srgbClr val="C00000"/>
                </a:solidFill>
              </a:rPr>
            </a:br>
            <a:endParaRPr lang="en-V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960A-07E2-9868-84D9-0164056E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14475"/>
            <a:ext cx="7082271" cy="497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</a:rPr>
              <a:t>Hoàng Đế Nội Kinh</a:t>
            </a:r>
            <a:r>
              <a:rPr lang="vi-VN" sz="2400" dirty="0">
                <a:solidFill>
                  <a:srgbClr val="002060"/>
                </a:solidFill>
              </a:rPr>
              <a:t> (~thời Tây Hán, thế kỷ II TCN):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i="1" dirty="0">
                <a:solidFill>
                  <a:srgbClr val="002060"/>
                </a:solidFill>
              </a:rPr>
              <a:t>“</a:t>
            </a:r>
            <a:r>
              <a:rPr lang="vi-VN" sz="2400" i="1" dirty="0">
                <a:solidFill>
                  <a:srgbClr val="FF0000"/>
                </a:solidFill>
              </a:rPr>
              <a:t>Âm Dương giả, thiên địa chi đạo dã, vạn vật chi cương kỷ, biến hóa chi phụ mẫu, sinh sát chi bản thủy, thần minh chi phủ dã.”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>(Âm Dương là đạo của trời đất, là kỷ cương của vạn vật, là cha mẹ của biến hóa, là gốc rễ của sự sinh – tử, là chỗ nương tựa của thần minh).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>→ Từ đây, Âm – Dương trở thành </a:t>
            </a:r>
            <a:r>
              <a:rPr lang="vi-VN" sz="2400" b="1" dirty="0">
                <a:solidFill>
                  <a:srgbClr val="002060"/>
                </a:solidFill>
              </a:rPr>
              <a:t>xương sống</a:t>
            </a:r>
            <a:r>
              <a:rPr lang="vi-VN" sz="2400" dirty="0">
                <a:solidFill>
                  <a:srgbClr val="002060"/>
                </a:solidFill>
              </a:rPr>
              <a:t> của YHCT: dùng để lý giải sinh lý, bệnh lý và nguyên tắc trị liệu.</a:t>
            </a:r>
          </a:p>
          <a:p>
            <a:endParaRPr lang="en-VN" dirty="0"/>
          </a:p>
        </p:txBody>
      </p:sp>
      <p:pic>
        <p:nvPicPr>
          <p:cNvPr id="1026" name="Picture 2" descr="Hoàng Đế Nội Kinh”: Một thiên cổ kỳ thư">
            <a:extLst>
              <a:ext uri="{FF2B5EF4-FFF2-40B4-BE49-F238E27FC236}">
                <a16:creationId xmlns:a16="http://schemas.microsoft.com/office/drawing/2014/main" id="{322BA6E0-9848-D262-D066-20503DC9F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804843"/>
            <a:ext cx="4676775" cy="40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76D9-C1C0-2679-884C-13076A53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5. Biểu tượng hóa trong văn hóa</a:t>
            </a:r>
            <a:br>
              <a:rPr lang="vi-VN" sz="4000" b="1" dirty="0">
                <a:solidFill>
                  <a:srgbClr val="C00000"/>
                </a:solidFill>
              </a:rPr>
            </a:br>
            <a:endParaRPr lang="en-V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157E-1622-8474-A34B-42F6DDBD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9813" cy="46672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</a:rPr>
              <a:t>Thái Cực đồ</a:t>
            </a:r>
            <a:r>
              <a:rPr lang="vi-VN" sz="2400" dirty="0">
                <a:solidFill>
                  <a:srgbClr val="002060"/>
                </a:solidFill>
              </a:rPr>
              <a:t> (Chu Đôn Di, thời Tống, thế kỷ XI):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>Hình tròn xoáy đen – trắng, trong đen có điểm trắng, trong trắng có điểm đen.</a:t>
            </a:r>
            <a:br>
              <a:rPr lang="vi-VN" sz="2400" dirty="0">
                <a:solidFill>
                  <a:srgbClr val="002060"/>
                </a:solidFill>
              </a:rPr>
            </a:br>
            <a:r>
              <a:rPr lang="vi-VN" sz="2400" dirty="0">
                <a:solidFill>
                  <a:srgbClr val="002060"/>
                </a:solidFill>
              </a:rPr>
              <a:t>→ Minh chứng trực quan cho nguyên lý: </a:t>
            </a:r>
            <a:r>
              <a:rPr lang="vi-VN" sz="2400" b="1" dirty="0">
                <a:solidFill>
                  <a:srgbClr val="002060"/>
                </a:solidFill>
              </a:rPr>
              <a:t>Âm trong Dương, Dương trong Âm, cùng vận động sinh hóa không ngừng.</a:t>
            </a:r>
            <a:endParaRPr lang="vi-VN" sz="2400" dirty="0">
              <a:solidFill>
                <a:srgbClr val="002060"/>
              </a:solidFill>
            </a:endParaRPr>
          </a:p>
          <a:p>
            <a:endParaRPr lang="en-VN" dirty="0"/>
          </a:p>
        </p:txBody>
      </p:sp>
      <p:pic>
        <p:nvPicPr>
          <p:cNvPr id="2050" name="Picture 2" descr="Biểu tượng - Logo - [Thái cực đồ] (Nếu ai gắn bó với page từ đầu thì sẽ  thấy đây là bài đăng đầu tiên lập page, vào ngày 8-3 từ 6">
            <a:extLst>
              <a:ext uri="{FF2B5EF4-FFF2-40B4-BE49-F238E27FC236}">
                <a16:creationId xmlns:a16="http://schemas.microsoft.com/office/drawing/2014/main" id="{541F67EC-4466-E976-8124-5F6A1BB1C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8"/>
          <a:stretch>
            <a:fillRect/>
          </a:stretch>
        </p:blipFill>
        <p:spPr bwMode="auto">
          <a:xfrm>
            <a:off x="7415213" y="2111085"/>
            <a:ext cx="4236460" cy="404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1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2B0E-483F-FEF4-DD43-A40922C5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85888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</a:rPr>
              <a:t>6. Ý nghĩa của sự ra đời</a:t>
            </a:r>
            <a:endParaRPr lang="en-VN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29A037-9F17-4F23-2F89-4CC2EF2B9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93037"/>
              </p:ext>
            </p:extLst>
          </p:nvPr>
        </p:nvGraphicFramePr>
        <p:xfrm>
          <a:off x="838199" y="1385888"/>
          <a:ext cx="10963275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36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8377</TotalTime>
  <Words>6575</Words>
  <Application>Microsoft Macintosh PowerPoint</Application>
  <PresentationFormat>Widescreen</PresentationFormat>
  <Paragraphs>538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Wingdings</vt:lpstr>
      <vt:lpstr>Office Theme</vt:lpstr>
      <vt:lpstr>HỌC THUYẾT ÂM DƯƠNG  VÀ ỨNG DỤNG CỦA HỌC THUYẾT ÂM DƯƠNG TRONG Y HỌC CỔ TRUYỀN</vt:lpstr>
      <vt:lpstr>MỤC TIÊU BÀI HỌC</vt:lpstr>
      <vt:lpstr>I.HỌC THUYẾT ÂM DƯƠNG </vt:lpstr>
      <vt:lpstr>1. Bối cảnh lịch sử – xã hội</vt:lpstr>
      <vt:lpstr>2. Nguồn gốc triết học</vt:lpstr>
      <vt:lpstr>3. Sự dung hợp với Đạo gia và Nho gia</vt:lpstr>
      <vt:lpstr>4. Sự ứng dụng vào Y học </vt:lpstr>
      <vt:lpstr>5. Biểu tượng hóa trong văn hóa </vt:lpstr>
      <vt:lpstr>6. Ý nghĩa của sự ra đời</vt:lpstr>
      <vt:lpstr>A.HỌC THUYẾT ÂM DƯƠNG </vt:lpstr>
      <vt:lpstr>II. CÁC QUY LUẬT CỦA ÂM DƯƠNG</vt:lpstr>
      <vt:lpstr>Biểu hiện của quy luật đối lập</vt:lpstr>
      <vt:lpstr>Biểu hiện của quy luật đối lập</vt:lpstr>
      <vt:lpstr>Case lâm sàng minh hoạ </vt:lpstr>
      <vt:lpstr>Case lâm sàng minh hoạ </vt:lpstr>
      <vt:lpstr>II. CÁC QUY LUẬT CỦA ÂM DƯƠNG</vt:lpstr>
      <vt:lpstr>Biểu hiện của quy luật hỗ căn </vt:lpstr>
      <vt:lpstr>Biểu hiện của quy luật hỗ căn </vt:lpstr>
      <vt:lpstr>Case lâm sàng minh hoạ </vt:lpstr>
      <vt:lpstr>Case lâm sàng minh hoạ </vt:lpstr>
      <vt:lpstr>Case lâm sàng minh hoạ </vt:lpstr>
      <vt:lpstr>II. CÁC QUY LUẬT CỦA ÂM DƯƠNG</vt:lpstr>
      <vt:lpstr>Biểu hiện của quy luật</vt:lpstr>
      <vt:lpstr>Biểu hiện của quy luật</vt:lpstr>
      <vt:lpstr>Case lâm sàng minh hoạ </vt:lpstr>
      <vt:lpstr>Case lâm sàng minh hoạ </vt:lpstr>
      <vt:lpstr>Case lâm sàng minh hoạ </vt:lpstr>
      <vt:lpstr>II. CÁC QUY LUẬT CỦA ÂM DƯƠNG</vt:lpstr>
      <vt:lpstr>Biểu hiện của quy luật</vt:lpstr>
      <vt:lpstr>Biểu hiện của quy luật</vt:lpstr>
      <vt:lpstr>Case lâm sàng minh hoạ </vt:lpstr>
      <vt:lpstr>Case lâm sàng minh hoạ </vt:lpstr>
      <vt:lpstr>Case lâm sàng minh hoạ </vt:lpstr>
      <vt:lpstr>III. ỨNG DỤNG HỌC THUYẾT ÂM DƯƠNG</vt:lpstr>
      <vt:lpstr>III. ỨNG DỤNG HỌC THUYẾT ÂM DƯƠNG</vt:lpstr>
      <vt:lpstr>III. ỨNG DỤNG HỌC THUYẾT ÂM DƯƠNG</vt:lpstr>
      <vt:lpstr>III. ỨNG DỤNG HỌC THUYẾT ÂM DƯƠNG </vt:lpstr>
      <vt:lpstr>Quá trình phát sinh bệnh: diễn giải theo Âm Dương</vt:lpstr>
      <vt:lpstr>Case lâm sàng minh hoạ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Case lâm sàng minh hoạ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III. ỨNG DỤNG HỌC THUYẾT ÂM DƯƠNG </vt:lpstr>
      <vt:lpstr>KẾT LUẬN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 Dung</dc:creator>
  <cp:lastModifiedBy>Vu Dung</cp:lastModifiedBy>
  <cp:revision>3</cp:revision>
  <dcterms:created xsi:type="dcterms:W3CDTF">2025-08-20T07:09:16Z</dcterms:created>
  <dcterms:modified xsi:type="dcterms:W3CDTF">2025-08-26T02:46:52Z</dcterms:modified>
</cp:coreProperties>
</file>