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8" r:id="rId1"/>
  </p:sldMasterIdLst>
  <p:sldIdLst>
    <p:sldId id="256" r:id="rId2"/>
    <p:sldId id="277" r:id="rId3"/>
    <p:sldId id="311" r:id="rId4"/>
    <p:sldId id="312" r:id="rId5"/>
    <p:sldId id="274" r:id="rId6"/>
    <p:sldId id="313" r:id="rId7"/>
    <p:sldId id="314" r:id="rId8"/>
    <p:sldId id="278" r:id="rId9"/>
    <p:sldId id="279" r:id="rId10"/>
    <p:sldId id="316" r:id="rId11"/>
    <p:sldId id="317" r:id="rId12"/>
    <p:sldId id="280" r:id="rId13"/>
    <p:sldId id="320" r:id="rId14"/>
    <p:sldId id="321" r:id="rId15"/>
    <p:sldId id="325" r:id="rId16"/>
    <p:sldId id="324" r:id="rId17"/>
    <p:sldId id="326" r:id="rId18"/>
    <p:sldId id="329" r:id="rId19"/>
    <p:sldId id="283" r:id="rId20"/>
    <p:sldId id="330" r:id="rId21"/>
    <p:sldId id="331" r:id="rId22"/>
    <p:sldId id="332" r:id="rId23"/>
    <p:sldId id="333" r:id="rId24"/>
    <p:sldId id="284" r:id="rId25"/>
    <p:sldId id="286" r:id="rId26"/>
    <p:sldId id="287" r:id="rId27"/>
    <p:sldId id="340" r:id="rId28"/>
    <p:sldId id="341" r:id="rId29"/>
    <p:sldId id="342" r:id="rId30"/>
    <p:sldId id="34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20"/>
    <p:restoredTop sz="94604"/>
  </p:normalViewPr>
  <p:slideViewPr>
    <p:cSldViewPr snapToGrid="0">
      <p:cViewPr varScale="1">
        <p:scale>
          <a:sx n="88" d="100"/>
          <a:sy n="88" d="100"/>
        </p:scale>
        <p:origin x="17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06E-53BC-2946-ADE1-3A0CF9A6F079}" type="datetimeFigureOut">
              <a:rPr lang="en-VN" smtClean="0"/>
              <a:t>25/10/25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C734-6429-3E4F-9002-F59512F6A8C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5867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06E-53BC-2946-ADE1-3A0CF9A6F079}" type="datetimeFigureOut">
              <a:rPr lang="en-VN" smtClean="0"/>
              <a:t>25/10/25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C734-6429-3E4F-9002-F59512F6A8C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6543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06E-53BC-2946-ADE1-3A0CF9A6F079}" type="datetimeFigureOut">
              <a:rPr lang="en-VN" smtClean="0"/>
              <a:t>25/10/25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C734-6429-3E4F-9002-F59512F6A8C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920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06E-53BC-2946-ADE1-3A0CF9A6F079}" type="datetimeFigureOut">
              <a:rPr lang="en-VN" smtClean="0"/>
              <a:t>25/10/25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C734-6429-3E4F-9002-F59512F6A8C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554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06E-53BC-2946-ADE1-3A0CF9A6F079}" type="datetimeFigureOut">
              <a:rPr lang="en-VN" smtClean="0"/>
              <a:t>25/10/25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C734-6429-3E4F-9002-F59512F6A8C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1886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06E-53BC-2946-ADE1-3A0CF9A6F079}" type="datetimeFigureOut">
              <a:rPr lang="en-VN" smtClean="0"/>
              <a:t>25/10/25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C734-6429-3E4F-9002-F59512F6A8C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8375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06E-53BC-2946-ADE1-3A0CF9A6F079}" type="datetimeFigureOut">
              <a:rPr lang="en-VN" smtClean="0"/>
              <a:t>25/10/25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C734-6429-3E4F-9002-F59512F6A8C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7020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06E-53BC-2946-ADE1-3A0CF9A6F079}" type="datetimeFigureOut">
              <a:rPr lang="en-VN" smtClean="0"/>
              <a:t>25/10/25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C734-6429-3E4F-9002-F59512F6A8C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5881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06E-53BC-2946-ADE1-3A0CF9A6F079}" type="datetimeFigureOut">
              <a:rPr lang="en-VN" smtClean="0"/>
              <a:t>25/10/25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C734-6429-3E4F-9002-F59512F6A8C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8814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06E-53BC-2946-ADE1-3A0CF9A6F079}" type="datetimeFigureOut">
              <a:rPr lang="en-VN" smtClean="0"/>
              <a:t>25/10/25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C734-6429-3E4F-9002-F59512F6A8C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2421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106E-53BC-2946-ADE1-3A0CF9A6F079}" type="datetimeFigureOut">
              <a:rPr lang="en-VN" smtClean="0"/>
              <a:t>25/10/25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C734-6429-3E4F-9002-F59512F6A8C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9752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106E-53BC-2946-ADE1-3A0CF9A6F079}" type="datetimeFigureOut">
              <a:rPr lang="en-VN" smtClean="0"/>
              <a:t>25/10/25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C734-6429-3E4F-9002-F59512F6A8C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8697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1FC5-BA7F-8EA0-1B29-D00629A41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784976" cy="36782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en-VN" b="1" dirty="0">
                <a:solidFill>
                  <a:srgbClr val="C00000"/>
                </a:solidFill>
              </a:rPr>
              <a:t>HỌC THUYẾT NGŨ HÀNH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6D8A1D-FE41-5191-D946-64E7049A3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3624" y="5567082"/>
            <a:ext cx="9144000" cy="1077322"/>
          </a:xfrm>
          <a:solidFill>
            <a:schemeClr val="bg2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Th.s Bs. Bùi Thị Phương</a:t>
            </a:r>
          </a:p>
          <a:p>
            <a:pPr algn="ctr">
              <a:lnSpc>
                <a:spcPct val="100000"/>
              </a:lnSpc>
            </a:pPr>
            <a:r>
              <a:rPr lang="en-US" sz="2400" i="1" cap="none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 Viên </a:t>
            </a:r>
            <a:r>
              <a:rPr lang="en-US" sz="2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học cổ truyền</a:t>
            </a:r>
            <a:r>
              <a:rPr lang="en-US" sz="2400" i="1" cap="none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B6588-FF80-BB68-C443-1C6F2CC0B190}"/>
              </a:ext>
            </a:extLst>
          </p:cNvPr>
          <p:cNvSpPr txBox="1"/>
          <p:nvPr/>
        </p:nvSpPr>
        <p:spPr>
          <a:xfrm>
            <a:off x="3668086" y="21359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CAO ĐẲNG Y DƯỢC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TUỆ TĨNH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0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108C-690B-F7E2-FB90-68C904AE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30"/>
            <a:ext cx="10515600" cy="833718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C00000"/>
                </a:solidFill>
              </a:rPr>
              <a:t>Ngũ tạng theo tương sinh</a:t>
            </a:r>
            <a:endParaRPr lang="en-VN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8F2E65-51C9-FDD7-4934-5A1E9DF33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630531"/>
              </p:ext>
            </p:extLst>
          </p:nvPr>
        </p:nvGraphicFramePr>
        <p:xfrm>
          <a:off x="295835" y="1169894"/>
          <a:ext cx="11591365" cy="5311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22">
                  <a:extLst>
                    <a:ext uri="{9D8B030D-6E8A-4147-A177-3AD203B41FA5}">
                      <a16:colId xmlns:a16="http://schemas.microsoft.com/office/drawing/2014/main" val="607264585"/>
                    </a:ext>
                  </a:extLst>
                </a:gridCol>
                <a:gridCol w="1062031">
                  <a:extLst>
                    <a:ext uri="{9D8B030D-6E8A-4147-A177-3AD203B41FA5}">
                      <a16:colId xmlns:a16="http://schemas.microsoft.com/office/drawing/2014/main" val="356103970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454231327"/>
                    </a:ext>
                  </a:extLst>
                </a:gridCol>
                <a:gridCol w="6575612">
                  <a:extLst>
                    <a:ext uri="{9D8B030D-6E8A-4147-A177-3AD203B41FA5}">
                      <a16:colId xmlns:a16="http://schemas.microsoft.com/office/drawing/2014/main" val="813463496"/>
                    </a:ext>
                  </a:extLst>
                </a:gridCol>
              </a:tblGrid>
              <a:tr h="8852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/>
                        <a:t>Ngũ hành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 err="1"/>
                        <a:t>Tạng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/>
                        <a:t>Quan hệ sinh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 err="1"/>
                        <a:t>Ý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nghĩa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trong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Tạng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phủ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1098077"/>
                  </a:ext>
                </a:extLst>
              </a:tr>
              <a:tr h="885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Mộc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Can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Sinh Tâm (</a:t>
                      </a:r>
                      <a:r>
                        <a:rPr lang="en-US" sz="2400" dirty="0" err="1"/>
                        <a:t>Hỏa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Can tàng huyết, huyết đầy đủ mới nuôi dưỡng Tâm.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8718475"/>
                  </a:ext>
                </a:extLst>
              </a:tr>
              <a:tr h="885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Hỏa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Sinh </a:t>
                      </a:r>
                      <a:r>
                        <a:rPr lang="en-US" sz="2400" dirty="0" err="1"/>
                        <a:t>Tỳ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Thổ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/>
                        <a:t>Tâm huyết điều hòa, mới giúp Tỳ sinh hóa nuôi dưỡng cơ thể.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29684"/>
                  </a:ext>
                </a:extLst>
              </a:tr>
              <a:tr h="885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Thổ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Tỳ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Sinh Phế (Kim)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Tỳ vận hóa thủy cốc, khí huyết đầy đủ thì Phế mới thông suốt.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005565"/>
                  </a:ext>
                </a:extLst>
              </a:tr>
              <a:tr h="885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Kim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Phế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Sinh Thận (Thủy)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/>
                        <a:t>Phế chủ khí, khí sung mãn thì Thận thủy mới được tàng chứa vững.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5301423"/>
                  </a:ext>
                </a:extLst>
              </a:tr>
              <a:tr h="885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Thủy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Thận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Sinh Can (</a:t>
                      </a:r>
                      <a:r>
                        <a:rPr lang="en-US" sz="2400" dirty="0" err="1"/>
                        <a:t>Mộc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Thận tàng tinh, tinh hóa huyết để nuôi dưỡng Can.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12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89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CDE78-9DDE-A5DD-D503-7C9A5460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20"/>
            <a:ext cx="10515600" cy="726140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>
                <a:solidFill>
                  <a:srgbClr val="C00000"/>
                </a:solidFill>
              </a:rPr>
              <a:t>Ví dụ lâm sàng</a:t>
            </a:r>
            <a:endParaRPr lang="en-VN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E62494-9D89-AFEC-E8C3-3D3F91C8A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445195"/>
              </p:ext>
            </p:extLst>
          </p:nvPr>
        </p:nvGraphicFramePr>
        <p:xfrm>
          <a:off x="134472" y="1048871"/>
          <a:ext cx="11954436" cy="566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434">
                  <a:extLst>
                    <a:ext uri="{9D8B030D-6E8A-4147-A177-3AD203B41FA5}">
                      <a16:colId xmlns:a16="http://schemas.microsoft.com/office/drawing/2014/main" val="2574595873"/>
                    </a:ext>
                  </a:extLst>
                </a:gridCol>
                <a:gridCol w="1882588">
                  <a:extLst>
                    <a:ext uri="{9D8B030D-6E8A-4147-A177-3AD203B41FA5}">
                      <a16:colId xmlns:a16="http://schemas.microsoft.com/office/drawing/2014/main" val="2483838460"/>
                    </a:ext>
                  </a:extLst>
                </a:gridCol>
                <a:gridCol w="2380130">
                  <a:extLst>
                    <a:ext uri="{9D8B030D-6E8A-4147-A177-3AD203B41FA5}">
                      <a16:colId xmlns:a16="http://schemas.microsoft.com/office/drawing/2014/main" val="822749316"/>
                    </a:ext>
                  </a:extLst>
                </a:gridCol>
                <a:gridCol w="2568388">
                  <a:extLst>
                    <a:ext uri="{9D8B030D-6E8A-4147-A177-3AD203B41FA5}">
                      <a16:colId xmlns:a16="http://schemas.microsoft.com/office/drawing/2014/main" val="3243501161"/>
                    </a:ext>
                  </a:extLst>
                </a:gridCol>
                <a:gridCol w="1788459">
                  <a:extLst>
                    <a:ext uri="{9D8B030D-6E8A-4147-A177-3AD203B41FA5}">
                      <a16:colId xmlns:a16="http://schemas.microsoft.com/office/drawing/2014/main" val="3387275476"/>
                    </a:ext>
                  </a:extLst>
                </a:gridCol>
                <a:gridCol w="1667437">
                  <a:extLst>
                    <a:ext uri="{9D8B030D-6E8A-4147-A177-3AD203B41FA5}">
                      <a16:colId xmlns:a16="http://schemas.microsoft.com/office/drawing/2014/main" val="4061524796"/>
                    </a:ext>
                  </a:extLst>
                </a:gridCol>
              </a:tblGrid>
              <a:tr h="8087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Quan hệ Ngũ hành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dirty="0"/>
                        <a:t>Cơ chế sinh lý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Khi bệnh lý (mất điều hòa)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Biểu hiện lâm sàng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Pháp trị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/>
                        <a:t>Bài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thuốc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Ví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dụ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6183817"/>
                  </a:ext>
                </a:extLst>
              </a:tr>
              <a:tr h="18485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/>
                        <a:t>Thận (Thủy) sinh Can (Mộc)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Thận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tinh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tinh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hóa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huyết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nuôi</a:t>
                      </a:r>
                      <a:r>
                        <a:rPr lang="en-US" dirty="0"/>
                        <a:t> Can.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dirty="0"/>
                        <a:t>Thận âm hư → không nuôi được Can → Can huyết hư.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Hoa </a:t>
                      </a:r>
                      <a:r>
                        <a:rPr lang="en-US" dirty="0" err="1"/>
                        <a:t>mắt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chóng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mặt</a:t>
                      </a:r>
                      <a:r>
                        <a:rPr lang="en-US" dirty="0"/>
                        <a:t>, run </a:t>
                      </a:r>
                      <a:r>
                        <a:rPr lang="en-US" dirty="0" err="1"/>
                        <a:t>tay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chân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kinh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nguyệt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ít</a:t>
                      </a:r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/>
                        <a:t>Bổ Thận âm, dưỡng Can huyết.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b="1" dirty="0"/>
                        <a:t>Lục vị địa hoàng hoàn</a:t>
                      </a:r>
                      <a:r>
                        <a:rPr lang="vi-VN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4644457"/>
                  </a:ext>
                </a:extLst>
              </a:tr>
              <a:tr h="15019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/>
                        <a:t>Tỳ (Thổ) sinh Phế (Kim)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Tỳ vận hóa thủy cốc, sinh khí để nuôi Phế.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/>
                        <a:t>Tỳ khí hư → sinh khí kém → Phế khí yếu.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Ho, </a:t>
                      </a:r>
                      <a:r>
                        <a:rPr lang="en-US" dirty="0" err="1"/>
                        <a:t>suyễn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mệt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mỏi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tiêu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hóa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kém</a:t>
                      </a:r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/>
                        <a:t>Kiện Tỳ ích khí để Phế được nuôi dưỡng.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b="1" dirty="0"/>
                        <a:t>Sâm Linh Bạch truật tán</a:t>
                      </a:r>
                      <a:endParaRPr lang="vi-V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810135"/>
                  </a:ext>
                </a:extLst>
              </a:tr>
              <a:tr h="15019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/>
                        <a:t>Can (Mộc) sinh Tâm (Hỏa)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Can tàng huyết, huyết đầy đủ nuôi Tâm.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/>
                        <a:t>Can huyết hư → không nuôi được Tâm.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Hồi hộp, mất ngủ, dễ cáu gắt, tinh thần bất an.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/>
                        <a:t>Dưỡng Can huyết, an Tâm thần.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b="1" dirty="0"/>
                        <a:t>Tứ vật thang</a:t>
                      </a:r>
                      <a:r>
                        <a:rPr lang="vi-VN" dirty="0"/>
                        <a:t> gia giảm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0920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2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A80C-1ED8-4D57-928E-494BFD6C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52"/>
            <a:ext cx="10515600" cy="114509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2.2 </a:t>
            </a:r>
            <a:r>
              <a:rPr lang="en-US" b="1" dirty="0" err="1">
                <a:solidFill>
                  <a:srgbClr val="C00000"/>
                </a:solidFill>
              </a:rPr>
              <a:t>Ngũ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hành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tương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khắc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1214D-0518-4C4F-B1E7-7363A9F54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1510018"/>
            <a:ext cx="11144075" cy="52347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Chỉ mối quan hệ ức chế lẫn nhau.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002060"/>
                </a:solidFill>
              </a:rPr>
              <a:t>Mộc</a:t>
            </a:r>
            <a:r>
              <a:rPr lang="en-US">
                <a:solidFill>
                  <a:srgbClr val="002060"/>
                </a:solidFill>
              </a:rPr>
              <a:t> khắc thổ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002060"/>
                </a:solidFill>
              </a:rPr>
              <a:t>Thổ</a:t>
            </a:r>
            <a:r>
              <a:rPr lang="en-US">
                <a:solidFill>
                  <a:srgbClr val="002060"/>
                </a:solidFill>
              </a:rPr>
              <a:t> khắc thủy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002060"/>
                </a:solidFill>
              </a:rPr>
              <a:t>Thủy</a:t>
            </a:r>
            <a:r>
              <a:rPr lang="en-US">
                <a:solidFill>
                  <a:srgbClr val="002060"/>
                </a:solidFill>
              </a:rPr>
              <a:t> khắc hỏa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002060"/>
                </a:solidFill>
              </a:rPr>
              <a:t>Hỏa</a:t>
            </a:r>
            <a:r>
              <a:rPr lang="en-US">
                <a:solidFill>
                  <a:srgbClr val="002060"/>
                </a:solidFill>
              </a:rPr>
              <a:t> khắc kim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002060"/>
                </a:solidFill>
              </a:rPr>
              <a:t>Kim </a:t>
            </a:r>
            <a:r>
              <a:rPr lang="en-US">
                <a:solidFill>
                  <a:srgbClr val="002060"/>
                </a:solidFill>
              </a:rPr>
              <a:t>khắc mộc.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33F38-247E-4214-9E6C-1242CA5D6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470" y="2189252"/>
            <a:ext cx="5138530" cy="38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9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13E864-2255-3A53-5B58-DEF5228E8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679926"/>
              </p:ext>
            </p:extLst>
          </p:nvPr>
        </p:nvGraphicFramePr>
        <p:xfrm>
          <a:off x="188258" y="1237129"/>
          <a:ext cx="11771514" cy="5251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771">
                  <a:extLst>
                    <a:ext uri="{9D8B030D-6E8A-4147-A177-3AD203B41FA5}">
                      <a16:colId xmlns:a16="http://schemas.microsoft.com/office/drawing/2014/main" val="1981358559"/>
                    </a:ext>
                  </a:extLst>
                </a:gridCol>
                <a:gridCol w="3465057">
                  <a:extLst>
                    <a:ext uri="{9D8B030D-6E8A-4147-A177-3AD203B41FA5}">
                      <a16:colId xmlns:a16="http://schemas.microsoft.com/office/drawing/2014/main" val="3220156037"/>
                    </a:ext>
                  </a:extLst>
                </a:gridCol>
                <a:gridCol w="3418051">
                  <a:extLst>
                    <a:ext uri="{9D8B030D-6E8A-4147-A177-3AD203B41FA5}">
                      <a16:colId xmlns:a16="http://schemas.microsoft.com/office/drawing/2014/main" val="1354954916"/>
                    </a:ext>
                  </a:extLst>
                </a:gridCol>
                <a:gridCol w="2507635">
                  <a:extLst>
                    <a:ext uri="{9D8B030D-6E8A-4147-A177-3AD203B41FA5}">
                      <a16:colId xmlns:a16="http://schemas.microsoft.com/office/drawing/2014/main" val="2163996437"/>
                    </a:ext>
                  </a:extLst>
                </a:gridCol>
              </a:tblGrid>
              <a:tr h="7208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/>
                        <a:t>Quan hệ tạng phủ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 err="1"/>
                        <a:t>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nghĩa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sinh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lý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/>
                        <a:t>Khi </a:t>
                      </a:r>
                      <a:r>
                        <a:rPr lang="en-US" sz="2000" dirty="0" err="1"/>
                        <a:t>bệnh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lý</a:t>
                      </a:r>
                      <a:r>
                        <a:rPr lang="en-US" sz="20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 err="1"/>
                        <a:t>Biểu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hiện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lâm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sàng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228560"/>
                  </a:ext>
                </a:extLst>
              </a:tr>
              <a:tr h="10297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Can </a:t>
                      </a:r>
                      <a:r>
                        <a:rPr lang="en-US" sz="2000" dirty="0" err="1"/>
                        <a:t>Mộc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khắc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Tỳ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Thổ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/>
                        <a:t>Can điều đạt, sơ tiết giúp Tỳ vận hóa thuận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Can khí uất quá → Tỳ bị ảnh hưởng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Đầy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bụng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ăn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kém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tiêu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chảy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khi</a:t>
                      </a:r>
                      <a:r>
                        <a:rPr lang="en-US" sz="2000" dirty="0"/>
                        <a:t> stress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114622"/>
                  </a:ext>
                </a:extLst>
              </a:tr>
              <a:tr h="720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Tỳ khắc Thận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/>
                        <a:t>Tỳ khí kiện vận, chế ước thủy dịch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Tỳ dương hư yếu → thủy thấp ứ trệ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Phù nề, rối loạn tiểu tiện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951233"/>
                  </a:ext>
                </a:extLst>
              </a:tr>
              <a:tr h="10297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Thận Thủy khắc Tâm Hỏa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Thận âm kiềm chế Tâm hỏa → Tâm thần yên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/>
                        <a:t>Thận âm suy → không chế được Tâm hỏa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Mất ngủ, hồi hộp, nóng trong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2664280"/>
                  </a:ext>
                </a:extLst>
              </a:tr>
              <a:tr h="720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Tâm Hỏa khắc Phế Kim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Tâm </a:t>
                      </a:r>
                      <a:r>
                        <a:rPr lang="en-US" sz="2000" dirty="0" err="1"/>
                        <a:t>hỏa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ấm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Phế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giúp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tuyên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phát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/>
                        <a:t>Hỏa quá vượng → Phế tổn thương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Ho, khó thở, sốt cao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6623660"/>
                  </a:ext>
                </a:extLst>
              </a:tr>
              <a:tr h="10297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Phế</a:t>
                      </a:r>
                      <a:r>
                        <a:rPr lang="en-US" sz="2000" dirty="0"/>
                        <a:t> Kim </a:t>
                      </a:r>
                      <a:r>
                        <a:rPr lang="en-US" sz="2000" dirty="0" err="1"/>
                        <a:t>khắc</a:t>
                      </a:r>
                      <a:r>
                        <a:rPr lang="en-US" sz="2000" dirty="0"/>
                        <a:t> Can </a:t>
                      </a:r>
                      <a:r>
                        <a:rPr lang="en-US" sz="2000" dirty="0" err="1"/>
                        <a:t>Mộc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Phế khí tuyên giáng, chế Can uất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/>
                        <a:t>Phế khí hư → không kiềm chế được Can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Can uất, dễ cáu, đau hông sườn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17571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0384340-DF7B-99B3-67DA-C2B75EA3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29"/>
            <a:ext cx="10515600" cy="102197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2.2 </a:t>
            </a:r>
            <a:r>
              <a:rPr lang="en-US" b="1" dirty="0" err="1">
                <a:solidFill>
                  <a:srgbClr val="C00000"/>
                </a:solidFill>
              </a:rPr>
              <a:t>Ngũ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hành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tương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khắc</a:t>
            </a:r>
            <a:endParaRPr lang="en-VN" b="1" dirty="0"/>
          </a:p>
        </p:txBody>
      </p:sp>
    </p:spTree>
    <p:extLst>
      <p:ext uri="{BB962C8B-B14F-4D97-AF65-F5344CB8AC3E}">
        <p14:creationId xmlns:p14="http://schemas.microsoft.com/office/powerpoint/2010/main" val="277703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71436-9CA4-7AC9-5C35-FBA90B082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376511"/>
              </p:ext>
            </p:extLst>
          </p:nvPr>
        </p:nvGraphicFramePr>
        <p:xfrm>
          <a:off x="255493" y="1210234"/>
          <a:ext cx="11793071" cy="5513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907">
                  <a:extLst>
                    <a:ext uri="{9D8B030D-6E8A-4147-A177-3AD203B41FA5}">
                      <a16:colId xmlns:a16="http://schemas.microsoft.com/office/drawing/2014/main" val="4065550446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3573227156"/>
                    </a:ext>
                  </a:extLst>
                </a:gridCol>
                <a:gridCol w="3294530">
                  <a:extLst>
                    <a:ext uri="{9D8B030D-6E8A-4147-A177-3AD203B41FA5}">
                      <a16:colId xmlns:a16="http://schemas.microsoft.com/office/drawing/2014/main" val="1995050556"/>
                    </a:ext>
                  </a:extLst>
                </a:gridCol>
                <a:gridCol w="1990164">
                  <a:extLst>
                    <a:ext uri="{9D8B030D-6E8A-4147-A177-3AD203B41FA5}">
                      <a16:colId xmlns:a16="http://schemas.microsoft.com/office/drawing/2014/main" val="2628781553"/>
                    </a:ext>
                  </a:extLst>
                </a:gridCol>
                <a:gridCol w="2339788">
                  <a:extLst>
                    <a:ext uri="{9D8B030D-6E8A-4147-A177-3AD203B41FA5}">
                      <a16:colId xmlns:a16="http://schemas.microsoft.com/office/drawing/2014/main" val="138743606"/>
                    </a:ext>
                  </a:extLst>
                </a:gridCol>
              </a:tblGrid>
              <a:tr h="6565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Quan hệ khắc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/>
                        <a:t>Cơ chế bệnh sinh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Biểu hiện lâm sàng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Pháp trị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/>
                        <a:t>Bài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thuốc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518583"/>
                  </a:ext>
                </a:extLst>
              </a:tr>
              <a:tr h="161891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Mộc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khắc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Thổ</a:t>
                      </a:r>
                      <a:r>
                        <a:rPr lang="en-US" sz="2000" dirty="0"/>
                        <a:t> (Can – </a:t>
                      </a:r>
                      <a:r>
                        <a:rPr lang="en-US" sz="2000" dirty="0" err="1"/>
                        <a:t>Tỳ</a:t>
                      </a:r>
                      <a:r>
                        <a:rPr lang="en-US" sz="20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Stress → Can </a:t>
                      </a:r>
                      <a:r>
                        <a:rPr lang="en-US" sz="2000" dirty="0" err="1"/>
                        <a:t>khí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uất</a:t>
                      </a:r>
                      <a:r>
                        <a:rPr lang="en-US" sz="2000" dirty="0"/>
                        <a:t> → </a:t>
                      </a:r>
                      <a:r>
                        <a:rPr lang="en-US" sz="2000" dirty="0" err="1"/>
                        <a:t>khắc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Tỳ</a:t>
                      </a:r>
                      <a:r>
                        <a:rPr lang="en-US" sz="2000" dirty="0"/>
                        <a:t> → </a:t>
                      </a:r>
                      <a:r>
                        <a:rPr lang="en-US" sz="2000" dirty="0" err="1"/>
                        <a:t>Tỳ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kiện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vận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Ăn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uống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kém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đầy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bụng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tiêu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chảy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phân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lỏng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căng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thẳng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/>
                        <a:t>Sơ Can kiện Tỳ</a:t>
                      </a:r>
                      <a:endParaRPr lang="vi-VN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i="1" dirty="0"/>
                        <a:t>Sài hồ sơ Can tán</a:t>
                      </a:r>
                      <a:r>
                        <a:rPr lang="vi-VN" sz="2000" dirty="0"/>
                        <a:t> gia kiện Tỳ dược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6049537"/>
                  </a:ext>
                </a:extLst>
              </a:tr>
              <a:tr h="161891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/>
                        <a:t>Thủy khắc Hỏa</a:t>
                      </a:r>
                      <a:r>
                        <a:rPr lang="en-US" sz="2000"/>
                        <a:t> (Thận – Tâm)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Thận âm không đủ → không chế ngự được Tâm hỏa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Hồi hộp, mất ngủ, lưỡi đỏ, lòng bàn tay nóng, mồ hôi trộm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/>
                        <a:t>Tư âm giáng hỏa, giao thông Tâm Thận</a:t>
                      </a:r>
                      <a:endParaRPr lang="vi-VN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i="1"/>
                        <a:t>Thiên vương bổ tâm đan</a:t>
                      </a:r>
                      <a:endParaRPr lang="vi-VN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7312519"/>
                  </a:ext>
                </a:extLst>
              </a:tr>
              <a:tr h="161891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/>
                        <a:t>Hỏa khắc Kim</a:t>
                      </a:r>
                      <a:r>
                        <a:rPr lang="en-US" sz="2000"/>
                        <a:t> (Tâm – Phế)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Tâm hỏa quá thịnh → lấn át Phế kim → thương Phế 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Ho khan, ho ra máu, miệng lở loét, khát nước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Thanh Tâm tả hỏa, dưỡng Phế âm</a:t>
                      </a:r>
                      <a:endParaRPr lang="vi-V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dirty="0"/>
                        <a:t>Thanh </a:t>
                      </a:r>
                      <a:r>
                        <a:rPr lang="en-US" sz="2000" i="1" dirty="0" err="1"/>
                        <a:t>tâm</a:t>
                      </a:r>
                      <a:r>
                        <a:rPr lang="en-US" sz="2000" i="1" dirty="0"/>
                        <a:t> thang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i="1" dirty="0"/>
                        <a:t>Sinh </a:t>
                      </a:r>
                      <a:r>
                        <a:rPr lang="en-US" sz="2000" i="1" dirty="0" err="1"/>
                        <a:t>mạch</a:t>
                      </a:r>
                      <a:r>
                        <a:rPr lang="en-US" sz="2000" i="1" dirty="0"/>
                        <a:t> </a:t>
                      </a:r>
                      <a:r>
                        <a:rPr lang="en-US" sz="2000" i="1" dirty="0" err="1"/>
                        <a:t>tán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giảm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5760732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E243E91-D571-7508-148A-AFB174DF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472"/>
            <a:ext cx="10515600" cy="79337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2.2 </a:t>
            </a:r>
            <a:r>
              <a:rPr lang="en-US" b="1" dirty="0" err="1">
                <a:solidFill>
                  <a:srgbClr val="C00000"/>
                </a:solidFill>
              </a:rPr>
              <a:t>Ngũ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hành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tương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khắc</a:t>
            </a:r>
            <a:endParaRPr lang="en-VN" b="1" dirty="0"/>
          </a:p>
        </p:txBody>
      </p:sp>
    </p:spTree>
    <p:extLst>
      <p:ext uri="{BB962C8B-B14F-4D97-AF65-F5344CB8AC3E}">
        <p14:creationId xmlns:p14="http://schemas.microsoft.com/office/powerpoint/2010/main" val="3267954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8DEB-566B-635B-6CFB-9DFA66F0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13"/>
            <a:ext cx="10515600" cy="1035422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Ngũ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hành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tương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thừa</a:t>
            </a:r>
            <a:endParaRPr lang="en-V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717F9B-2282-9C96-AFBA-B0A786A5CF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173512"/>
              </p:ext>
            </p:extLst>
          </p:nvPr>
        </p:nvGraphicFramePr>
        <p:xfrm>
          <a:off x="0" y="1465729"/>
          <a:ext cx="12035118" cy="5217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1681">
                  <a:extLst>
                    <a:ext uri="{9D8B030D-6E8A-4147-A177-3AD203B41FA5}">
                      <a16:colId xmlns:a16="http://schemas.microsoft.com/office/drawing/2014/main" val="2887994229"/>
                    </a:ext>
                  </a:extLst>
                </a:gridCol>
                <a:gridCol w="4403437">
                  <a:extLst>
                    <a:ext uri="{9D8B030D-6E8A-4147-A177-3AD203B41FA5}">
                      <a16:colId xmlns:a16="http://schemas.microsoft.com/office/drawing/2014/main" val="803701610"/>
                    </a:ext>
                  </a:extLst>
                </a:gridCol>
              </a:tblGrid>
              <a:tr h="5834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Đ</a:t>
                      </a:r>
                      <a:r>
                        <a:rPr lang="en-VN" sz="2400" dirty="0">
                          <a:latin typeface="+mj-lt"/>
                        </a:rPr>
                        <a:t>ịnh nghĩa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N</a:t>
                      </a:r>
                      <a:r>
                        <a:rPr lang="en-VN" sz="2400" dirty="0">
                          <a:latin typeface="+mj-lt"/>
                        </a:rPr>
                        <a:t>guyên tắc điều trị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546153"/>
                  </a:ext>
                </a:extLst>
              </a:tr>
              <a:tr h="463397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>
                          <a:latin typeface="+mj-lt"/>
                        </a:rPr>
                        <a:t>Tương thừa</a:t>
                      </a:r>
                      <a:r>
                        <a:rPr lang="vi-VN" sz="2400" dirty="0">
                          <a:latin typeface="+mj-lt"/>
                        </a:rPr>
                        <a:t> = Khi một hành </a:t>
                      </a:r>
                      <a:r>
                        <a:rPr lang="vi-VN" sz="2400" b="1" dirty="0">
                          <a:latin typeface="+mj-lt"/>
                        </a:rPr>
                        <a:t>quá vượng</a:t>
                      </a:r>
                      <a:r>
                        <a:rPr lang="vi-VN" sz="2400" dirty="0">
                          <a:latin typeface="+mj-lt"/>
                        </a:rPr>
                        <a:t> → khắc chế hành khác </a:t>
                      </a:r>
                      <a:r>
                        <a:rPr lang="vi-VN" sz="2400" b="1" dirty="0">
                          <a:latin typeface="+mj-lt"/>
                        </a:rPr>
                        <a:t>quá mức</a:t>
                      </a:r>
                      <a:r>
                        <a:rPr lang="vi-VN" sz="2400" dirty="0">
                          <a:latin typeface="+mj-lt"/>
                        </a:rPr>
                        <a:t> so với bình thường.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latin typeface="+mj-lt"/>
                        </a:rPr>
                        <a:t>Đây là hiện tượng </a:t>
                      </a:r>
                      <a:r>
                        <a:rPr lang="vi-VN" sz="2400" b="1" dirty="0">
                          <a:latin typeface="+mj-lt"/>
                        </a:rPr>
                        <a:t>“khắc thái quá”</a:t>
                      </a:r>
                      <a:r>
                        <a:rPr lang="vi-VN" sz="2400" dirty="0">
                          <a:latin typeface="+mj-lt"/>
                        </a:rPr>
                        <a:t> 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400" b="1" dirty="0" err="1">
                          <a:solidFill>
                            <a:srgbClr val="C00000"/>
                          </a:solidFill>
                          <a:latin typeface="+mj-lt"/>
                        </a:rPr>
                        <a:t>Gặp</a:t>
                      </a: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C00000"/>
                          </a:solidFill>
                          <a:latin typeface="+mj-lt"/>
                        </a:rPr>
                        <a:t>ở</a:t>
                      </a: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C00000"/>
                          </a:solidFill>
                          <a:latin typeface="+mj-lt"/>
                        </a:rPr>
                        <a:t>thực</a:t>
                      </a: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C00000"/>
                          </a:solidFill>
                          <a:latin typeface="+mj-lt"/>
                        </a:rPr>
                        <a:t>chứng</a:t>
                      </a: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 (1 </a:t>
                      </a:r>
                      <a:r>
                        <a:rPr lang="en-US" altLang="en-US" sz="2400" b="1" dirty="0" err="1">
                          <a:solidFill>
                            <a:srgbClr val="C00000"/>
                          </a:solidFill>
                          <a:latin typeface="+mj-lt"/>
                        </a:rPr>
                        <a:t>hành</a:t>
                      </a: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C00000"/>
                          </a:solidFill>
                          <a:latin typeface="+mj-lt"/>
                        </a:rPr>
                        <a:t>quá</a:t>
                      </a: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C00000"/>
                          </a:solidFill>
                          <a:latin typeface="+mj-lt"/>
                        </a:rPr>
                        <a:t>mạnh</a:t>
                      </a: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), </a:t>
                      </a:r>
                      <a:r>
                        <a:rPr lang="en-US" altLang="en-US" sz="2400" b="1" dirty="0" err="1">
                          <a:solidFill>
                            <a:srgbClr val="C00000"/>
                          </a:solidFill>
                          <a:latin typeface="+mj-lt"/>
                        </a:rPr>
                        <a:t>hoặc</a:t>
                      </a: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C00000"/>
                          </a:solidFill>
                          <a:latin typeface="+mj-lt"/>
                        </a:rPr>
                        <a:t>hành</a:t>
                      </a: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 kia </a:t>
                      </a:r>
                      <a:r>
                        <a:rPr lang="en-US" altLang="en-US" sz="2400" b="1" dirty="0" err="1">
                          <a:solidFill>
                            <a:srgbClr val="C00000"/>
                          </a:solidFill>
                          <a:latin typeface="+mj-lt"/>
                        </a:rPr>
                        <a:t>quá</a:t>
                      </a: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C00000"/>
                          </a:solidFill>
                          <a:latin typeface="+mj-lt"/>
                        </a:rPr>
                        <a:t>yếu</a:t>
                      </a:r>
                      <a:endParaRPr lang="vi-VN" sz="2400" dirty="0">
                        <a:latin typeface="+mj-lt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latin typeface="+mj-lt"/>
                        </a:rPr>
                        <a:t>Kết quả: hành bị khắc sẽ bị tổn thương → sinh bệnh.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>
                          <a:latin typeface="+mj-lt"/>
                        </a:rPr>
                        <a:t>Tả hành vượng</a:t>
                      </a:r>
                      <a:r>
                        <a:rPr lang="vi-VN" sz="2400" dirty="0">
                          <a:latin typeface="+mj-lt"/>
                        </a:rPr>
                        <a:t> → giảm bớt sức khắc chế.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>
                          <a:latin typeface="+mj-lt"/>
                        </a:rPr>
                        <a:t>Kiện trợ hành bị khắc</a:t>
                      </a:r>
                      <a:r>
                        <a:rPr lang="vi-VN" sz="2400" dirty="0">
                          <a:latin typeface="+mj-lt"/>
                        </a:rPr>
                        <a:t> → khôi phục cân bằng.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94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86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EA69D4-09F5-D609-4248-6B14BCBA4C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818605"/>
              </p:ext>
            </p:extLst>
          </p:nvPr>
        </p:nvGraphicFramePr>
        <p:xfrm>
          <a:off x="134472" y="1250575"/>
          <a:ext cx="11900646" cy="5338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899">
                  <a:extLst>
                    <a:ext uri="{9D8B030D-6E8A-4147-A177-3AD203B41FA5}">
                      <a16:colId xmlns:a16="http://schemas.microsoft.com/office/drawing/2014/main" val="1238269005"/>
                    </a:ext>
                  </a:extLst>
                </a:gridCol>
                <a:gridCol w="3889829">
                  <a:extLst>
                    <a:ext uri="{9D8B030D-6E8A-4147-A177-3AD203B41FA5}">
                      <a16:colId xmlns:a16="http://schemas.microsoft.com/office/drawing/2014/main" val="3966714228"/>
                    </a:ext>
                  </a:extLst>
                </a:gridCol>
                <a:gridCol w="4719918">
                  <a:extLst>
                    <a:ext uri="{9D8B030D-6E8A-4147-A177-3AD203B41FA5}">
                      <a16:colId xmlns:a16="http://schemas.microsoft.com/office/drawing/2014/main" val="615027009"/>
                    </a:ext>
                  </a:extLst>
                </a:gridCol>
              </a:tblGrid>
              <a:tr h="5338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/>
                        <a:t>Quan hệ tương thừa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/>
                        <a:t>Cơ chế bệnh sinh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 err="1"/>
                        <a:t>Biểu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hiện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lâm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sàng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601167"/>
                  </a:ext>
                </a:extLst>
              </a:tr>
              <a:tr h="960927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Can </a:t>
                      </a:r>
                      <a:r>
                        <a:rPr lang="en-US" sz="2400" b="1" dirty="0" err="1"/>
                        <a:t>Mộc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thừa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Tỳ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Thổ</a:t>
                      </a:r>
                      <a:r>
                        <a:rPr lang="en-US" sz="2400" dirty="0"/>
                        <a:t> </a:t>
                      </a:r>
                      <a:endParaRPr lang="en-V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Can </a:t>
                      </a:r>
                      <a:r>
                        <a:rPr lang="en-US" sz="2400" dirty="0" err="1"/>
                        <a:t>khí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uất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quá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khắc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chế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Tỳ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Đầy bụng, chán ăn, tiêu chảy khi stress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980345"/>
                  </a:ext>
                </a:extLst>
              </a:tr>
              <a:tr h="960927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err="1"/>
                        <a:t>Tỳ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Thổ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thừa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Thận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Thủy</a:t>
                      </a:r>
                      <a:r>
                        <a:rPr lang="en-US" sz="2400" dirty="0"/>
                        <a:t> </a:t>
                      </a:r>
                      <a:endParaRPr lang="en-V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/>
                        <a:t>Tỳ dương quá mạnh, chế ước Thận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Tiểu tiện khó, phù nề, thủy thấp không hóa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720467"/>
                  </a:ext>
                </a:extLst>
              </a:tr>
              <a:tr h="960927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err="1"/>
                        <a:t>Thận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Thủy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thừa</a:t>
                      </a:r>
                      <a:r>
                        <a:rPr lang="en-US" sz="2400" b="1" dirty="0"/>
                        <a:t> Tâm </a:t>
                      </a:r>
                      <a:r>
                        <a:rPr lang="en-US" sz="2400" b="1" dirty="0" err="1"/>
                        <a:t>Hỏa</a:t>
                      </a:r>
                      <a:r>
                        <a:rPr lang="en-US" sz="2400" dirty="0"/>
                        <a:t> </a:t>
                      </a:r>
                      <a:endParaRPr lang="en-V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/>
                        <a:t>Thủy vượng ức chế Tâm dương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Tay chân lạnh, mệt, mạch trầm, tinh thần sa sút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408315"/>
                  </a:ext>
                </a:extLst>
              </a:tr>
              <a:tr h="960927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Tâm </a:t>
                      </a:r>
                      <a:r>
                        <a:rPr lang="en-US" sz="2400" b="1" dirty="0" err="1"/>
                        <a:t>Hỏa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thừa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Phế</a:t>
                      </a:r>
                      <a:r>
                        <a:rPr lang="en-US" sz="2400" b="1" dirty="0"/>
                        <a:t> Kim</a:t>
                      </a:r>
                      <a:r>
                        <a:rPr lang="en-US" sz="2400" dirty="0"/>
                        <a:t> </a:t>
                      </a:r>
                      <a:endParaRPr lang="en-V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/>
                        <a:t>Tâm hỏa vượng lấn át Phế khí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Ho khan, ho ra máu, miệng lở, mất ngủ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027721"/>
                  </a:ext>
                </a:extLst>
              </a:tr>
              <a:tr h="960927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err="1"/>
                        <a:t>Phế</a:t>
                      </a:r>
                      <a:r>
                        <a:rPr lang="en-US" sz="2400" b="1" dirty="0"/>
                        <a:t> Kim </a:t>
                      </a:r>
                      <a:r>
                        <a:rPr lang="en-US" sz="2400" b="1" dirty="0" err="1"/>
                        <a:t>thừa</a:t>
                      </a:r>
                      <a:r>
                        <a:rPr lang="en-US" sz="2400" b="1" dirty="0"/>
                        <a:t> Can </a:t>
                      </a:r>
                      <a:r>
                        <a:rPr lang="en-US" sz="2400" b="1" dirty="0" err="1"/>
                        <a:t>Mộc</a:t>
                      </a:r>
                      <a:r>
                        <a:rPr lang="en-US" sz="2400" dirty="0"/>
                        <a:t> </a:t>
                      </a:r>
                      <a:endParaRPr lang="en-VN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Phế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khí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quá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mạnh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ức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chế</a:t>
                      </a:r>
                      <a:r>
                        <a:rPr lang="en-US" sz="2400" dirty="0"/>
                        <a:t> Can </a:t>
                      </a:r>
                      <a:r>
                        <a:rPr lang="en-US" sz="2400" dirty="0" err="1"/>
                        <a:t>khí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Uất ức, co giật, khó xoay trở, đau tức hai bên sườn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0151488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19C95A4-99B7-D553-7FEB-E14FCC17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472"/>
            <a:ext cx="10515600" cy="847164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Ngũ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hành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tương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thừa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095479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245E75-8FB2-C71B-B42B-977A297ABE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175634"/>
              </p:ext>
            </p:extLst>
          </p:nvPr>
        </p:nvGraphicFramePr>
        <p:xfrm>
          <a:off x="161365" y="1317812"/>
          <a:ext cx="11752729" cy="537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5152">
                  <a:extLst>
                    <a:ext uri="{9D8B030D-6E8A-4147-A177-3AD203B41FA5}">
                      <a16:colId xmlns:a16="http://schemas.microsoft.com/office/drawing/2014/main" val="630234303"/>
                    </a:ext>
                  </a:extLst>
                </a:gridCol>
                <a:gridCol w="3917577">
                  <a:extLst>
                    <a:ext uri="{9D8B030D-6E8A-4147-A177-3AD203B41FA5}">
                      <a16:colId xmlns:a16="http://schemas.microsoft.com/office/drawing/2014/main" val="4006164324"/>
                    </a:ext>
                  </a:extLst>
                </a:gridCol>
              </a:tblGrid>
              <a:tr h="5048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</a:t>
                      </a:r>
                      <a:r>
                        <a:rPr lang="en-VN" sz="2400" dirty="0"/>
                        <a:t>hái niệm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r>
                        <a:rPr lang="en-VN" sz="2400" dirty="0"/>
                        <a:t>guyên tắc điều trị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906551"/>
                  </a:ext>
                </a:extLst>
              </a:tr>
              <a:tr h="487288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Tương vũ</a:t>
                      </a:r>
                      <a:r>
                        <a:rPr lang="vi-VN" sz="2400" dirty="0"/>
                        <a:t> = hiện tượng </a:t>
                      </a:r>
                      <a:r>
                        <a:rPr lang="vi-VN" sz="2400" b="1" dirty="0"/>
                        <a:t>phản khắc</a:t>
                      </a:r>
                      <a:r>
                        <a:rPr lang="vi-VN" sz="2400" dirty="0"/>
                        <a:t>, xảy ra khi </a:t>
                      </a:r>
                      <a:r>
                        <a:rPr lang="vi-VN" sz="2400" b="1" dirty="0"/>
                        <a:t>một hành suy yếu</a:t>
                      </a:r>
                      <a:r>
                        <a:rPr lang="vi-VN" sz="2400" dirty="0"/>
                        <a:t> → hành vốn bị nó khắc </a:t>
                      </a:r>
                      <a:r>
                        <a:rPr lang="vi-VN" sz="2400" b="1" dirty="0"/>
                        <a:t>quay lại phản khắc ngược</a:t>
                      </a:r>
                      <a:r>
                        <a:rPr lang="vi-VN" sz="2400" dirty="0"/>
                        <a:t>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Khác với </a:t>
                      </a:r>
                      <a:r>
                        <a:rPr lang="vi-VN" sz="2400" b="1" dirty="0"/>
                        <a:t>tương thừa</a:t>
                      </a:r>
                      <a:r>
                        <a:rPr lang="vi-VN" sz="2400" dirty="0"/>
                        <a:t> (khắc quá mức), ở đây là </a:t>
                      </a:r>
                      <a:r>
                        <a:rPr lang="vi-VN" sz="2400" b="1" dirty="0"/>
                        <a:t>hành suy yếu không đủ sức khắc</a:t>
                      </a:r>
                      <a:r>
                        <a:rPr lang="vi-VN" sz="2400" dirty="0"/>
                        <a:t>, nên bị </a:t>
                      </a:r>
                      <a:r>
                        <a:rPr lang="vi-VN" sz="2400" b="1" dirty="0"/>
                        <a:t>“con” phản lại</a:t>
                      </a:r>
                      <a:r>
                        <a:rPr lang="vi-VN" sz="2400" dirty="0"/>
                        <a:t>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Đây là </a:t>
                      </a:r>
                      <a:r>
                        <a:rPr lang="vi-VN" sz="2400" b="1" dirty="0"/>
                        <a:t>mất cân bằng nghịch chiều</a:t>
                      </a:r>
                      <a:r>
                        <a:rPr lang="vi-VN" sz="2400" dirty="0"/>
                        <a:t> trong ngũ hành.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Bổ hành bị hư</a:t>
                      </a:r>
                      <a:r>
                        <a:rPr lang="vi-VN" sz="2400" dirty="0"/>
                        <a:t> (để lấy lại khả năng khắc chế).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Điều hòa hành phản khắc</a:t>
                      </a:r>
                      <a:r>
                        <a:rPr lang="vi-VN" sz="2400" dirty="0"/>
                        <a:t> (hành “vũ”).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4159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F6DC208-A20D-E5B6-A0B7-014B059D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231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2.4 </a:t>
            </a:r>
            <a:r>
              <a:rPr lang="en-US" b="1" dirty="0" err="1">
                <a:solidFill>
                  <a:srgbClr val="C00000"/>
                </a:solidFill>
              </a:rPr>
              <a:t>Ngũ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hành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tương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vũ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23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AEC1-BFBF-EE06-CBD1-C70C3316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77"/>
            <a:ext cx="10515600" cy="916219"/>
          </a:xfrm>
        </p:spPr>
        <p:txBody>
          <a:bodyPr/>
          <a:lstStyle/>
          <a:p>
            <a:pPr algn="ctr"/>
            <a:r>
              <a:rPr lang="en-VN" b="1" dirty="0"/>
              <a:t>SO SÁNH 4 QUY LUẬT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A21FDC-99C7-37AD-2769-007467635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125054"/>
              </p:ext>
            </p:extLst>
          </p:nvPr>
        </p:nvGraphicFramePr>
        <p:xfrm>
          <a:off x="300251" y="1132114"/>
          <a:ext cx="11791664" cy="5700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887">
                  <a:extLst>
                    <a:ext uri="{9D8B030D-6E8A-4147-A177-3AD203B41FA5}">
                      <a16:colId xmlns:a16="http://schemas.microsoft.com/office/drawing/2014/main" val="2971344725"/>
                    </a:ext>
                  </a:extLst>
                </a:gridCol>
                <a:gridCol w="2923667">
                  <a:extLst>
                    <a:ext uri="{9D8B030D-6E8A-4147-A177-3AD203B41FA5}">
                      <a16:colId xmlns:a16="http://schemas.microsoft.com/office/drawing/2014/main" val="3612970466"/>
                    </a:ext>
                  </a:extLst>
                </a:gridCol>
                <a:gridCol w="3159224">
                  <a:extLst>
                    <a:ext uri="{9D8B030D-6E8A-4147-A177-3AD203B41FA5}">
                      <a16:colId xmlns:a16="http://schemas.microsoft.com/office/drawing/2014/main" val="23202537"/>
                    </a:ext>
                  </a:extLst>
                </a:gridCol>
                <a:gridCol w="3962886">
                  <a:extLst>
                    <a:ext uri="{9D8B030D-6E8A-4147-A177-3AD203B41FA5}">
                      <a16:colId xmlns:a16="http://schemas.microsoft.com/office/drawing/2014/main" val="159315307"/>
                    </a:ext>
                  </a:extLst>
                </a:gridCol>
              </a:tblGrid>
              <a:tr h="7727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/>
                        <a:t>Quy luật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/>
                        <a:t>Đặc điểm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 err="1"/>
                        <a:t>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nghĩa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/>
                        <a:t>Khi </a:t>
                      </a:r>
                      <a:r>
                        <a:rPr lang="en-US" sz="2000" dirty="0" err="1"/>
                        <a:t>mất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cân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bằng</a:t>
                      </a:r>
                      <a:r>
                        <a:rPr lang="en-US" sz="2000" dirty="0"/>
                        <a:t> → </a:t>
                      </a:r>
                      <a:r>
                        <a:rPr lang="en-US" sz="2000" dirty="0" err="1"/>
                        <a:t>Bệnh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lý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580314"/>
                  </a:ext>
                </a:extLst>
              </a:tr>
              <a:tr h="114516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/>
                        <a:t>Tương sinh</a:t>
                      </a:r>
                      <a:endParaRPr lang="vi-VN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/>
                        <a:t>Hành này hỗ trợ, nuôi dưỡng hành kia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Duy trì sự phát triển liên tục, nuôi dưỡng lẫn nhau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/>
                        <a:t>Nếu sinh quá mức → làm bên kia quá vượng, cũng sinh bệnh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309082"/>
                  </a:ext>
                </a:extLst>
              </a:tr>
              <a:tr h="114516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/>
                        <a:t>Tương khắc</a:t>
                      </a:r>
                      <a:endParaRPr lang="vi-VN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/>
                        <a:t>Hành này chế ước, tiết chế hành kia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Giữ sự cân bằng, không để hành nào quá thịnh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/>
                        <a:t>Nếu khắc không đủ → mất cân bằng; nếu khắc quá → gây tổn thương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286330"/>
                  </a:ext>
                </a:extLst>
              </a:tr>
              <a:tr h="114516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/>
                        <a:t>Tương thừa</a:t>
                      </a:r>
                      <a:r>
                        <a:rPr lang="vi-VN" sz="2000"/>
                        <a:t> (Thắng)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Một hành quá mạnh → khắc hành khác quá mức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/>
                        <a:t>Gây ức chế, làm hành bị khắc tổn thương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Ví dụ: Can Mộc quá vượng → khắc Tỳ Thổ → rối loạn tiêu hóa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3598897"/>
                  </a:ext>
                </a:extLst>
              </a:tr>
              <a:tr h="149217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/>
                        <a:t>Tương vũ</a:t>
                      </a:r>
                      <a:r>
                        <a:rPr lang="vi-VN" sz="2000"/>
                        <a:t> (Phản khắc)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/>
                        <a:t>Một hành hư yếu → bị hành vốn bị nó khắc phản khắc ngược lại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/>
                        <a:t>Gây bệnh lý phức tạp, hư – thực xen lẫn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Ví dụ: Tỳ hư → không chế được Thủy → Thủy phản khắc Tỳ → phù thũng, tiêu chảy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62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21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D164-1682-439A-AF5E-74245A12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36" y="100669"/>
            <a:ext cx="11761364" cy="10737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3. ỨNG DỤNG CỦA HỌC THUYẾT NGŨ HÀNH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75B32-1F0C-4090-BDC1-F606CFEEC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1" y="1115736"/>
            <a:ext cx="11199303" cy="557029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</a:rPr>
              <a:t>3.1 Khám bệnh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E0AAF-18EB-40F4-8003-5E4C1690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5" y="1668078"/>
            <a:ext cx="11498514" cy="51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7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66969C-7669-446A-A0A3-C781E98CC3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522" y="0"/>
            <a:ext cx="114845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</a:rPr>
              <a:t>B. HỌC THUYẾT NGŨ HÀNH.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C4FA2-F56A-4885-A627-8D45F90FD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2" y="1013791"/>
            <a:ext cx="11783238" cy="5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12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3B5C02-FF55-8F75-D5E7-D62A25B0B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982548"/>
              </p:ext>
            </p:extLst>
          </p:nvPr>
        </p:nvGraphicFramePr>
        <p:xfrm>
          <a:off x="333829" y="1825623"/>
          <a:ext cx="11430540" cy="4778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2346206012"/>
                    </a:ext>
                  </a:extLst>
                </a:gridCol>
                <a:gridCol w="3178628">
                  <a:extLst>
                    <a:ext uri="{9D8B030D-6E8A-4147-A177-3AD203B41FA5}">
                      <a16:colId xmlns:a16="http://schemas.microsoft.com/office/drawing/2014/main" val="3870816411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765042496"/>
                    </a:ext>
                  </a:extLst>
                </a:gridCol>
                <a:gridCol w="4231455">
                  <a:extLst>
                    <a:ext uri="{9D8B030D-6E8A-4147-A177-3AD203B41FA5}">
                      <a16:colId xmlns:a16="http://schemas.microsoft.com/office/drawing/2014/main" val="4115196713"/>
                    </a:ext>
                  </a:extLst>
                </a:gridCol>
              </a:tblGrid>
              <a:tr h="10239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/>
                        <a:t>Phương pháp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/>
                        <a:t>Quy chiếu Ngũ hành – Ngũ tạng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/>
                        <a:t>Dấu hiệu chính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 err="1"/>
                        <a:t>Ví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dụ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14919"/>
                  </a:ext>
                </a:extLst>
              </a:tr>
              <a:tr h="375443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400" b="1" dirty="0" err="1"/>
                        <a:t>Vọng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chẩn</a:t>
                      </a:r>
                      <a:r>
                        <a:rPr lang="en-VN" sz="2400" dirty="0"/>
                        <a:t> (</a:t>
                      </a:r>
                      <a:r>
                        <a:rPr lang="en-US" sz="2400" dirty="0" err="1"/>
                        <a:t>quan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sát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400" b="1" dirty="0" err="1"/>
                        <a:t>Ngũ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sắc</a:t>
                      </a:r>
                      <a:r>
                        <a:rPr lang="en-US" sz="2400" b="1" dirty="0"/>
                        <a:t>:</a:t>
                      </a:r>
                    </a:p>
                    <a:p>
                      <a:pPr algn="just">
                        <a:buNone/>
                      </a:pPr>
                      <a:r>
                        <a:rPr lang="en-US" sz="2400" dirty="0"/>
                        <a:t>• Xanh → Can (</a:t>
                      </a:r>
                      <a:r>
                        <a:rPr lang="en-US" sz="2400" dirty="0" err="1"/>
                        <a:t>Mộc</a:t>
                      </a:r>
                      <a:r>
                        <a:rPr lang="en-US" sz="2400" dirty="0"/>
                        <a:t>)</a:t>
                      </a:r>
                    </a:p>
                    <a:p>
                      <a:pPr algn="just">
                        <a:buNone/>
                      </a:pPr>
                      <a:r>
                        <a:rPr lang="en-US" sz="2400" dirty="0"/>
                        <a:t>• </a:t>
                      </a:r>
                      <a:r>
                        <a:rPr lang="en-US" sz="2400" dirty="0" err="1"/>
                        <a:t>Đỏ</a:t>
                      </a:r>
                      <a:r>
                        <a:rPr lang="en-US" sz="2400" dirty="0"/>
                        <a:t> → Tâm (</a:t>
                      </a:r>
                      <a:r>
                        <a:rPr lang="en-US" sz="2400" dirty="0" err="1"/>
                        <a:t>Hỏa</a:t>
                      </a:r>
                      <a:r>
                        <a:rPr lang="en-US" sz="2400" dirty="0"/>
                        <a:t>)</a:t>
                      </a:r>
                    </a:p>
                    <a:p>
                      <a:pPr algn="just">
                        <a:buNone/>
                      </a:pPr>
                      <a:r>
                        <a:rPr lang="en-US" sz="2400" dirty="0"/>
                        <a:t>• </a:t>
                      </a:r>
                      <a:r>
                        <a:rPr lang="en-US" sz="2400" dirty="0" err="1"/>
                        <a:t>Vàng</a:t>
                      </a:r>
                      <a:r>
                        <a:rPr lang="en-US" sz="2400" dirty="0"/>
                        <a:t> → </a:t>
                      </a:r>
                      <a:r>
                        <a:rPr lang="en-US" sz="2400" dirty="0" err="1"/>
                        <a:t>Tỳ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Thổ</a:t>
                      </a:r>
                      <a:r>
                        <a:rPr lang="en-US" sz="2400" dirty="0"/>
                        <a:t>)</a:t>
                      </a:r>
                    </a:p>
                    <a:p>
                      <a:pPr algn="just">
                        <a:buNone/>
                      </a:pPr>
                      <a:r>
                        <a:rPr lang="en-US" sz="2400" dirty="0"/>
                        <a:t>• </a:t>
                      </a:r>
                      <a:r>
                        <a:rPr lang="en-US" sz="2400" dirty="0" err="1"/>
                        <a:t>Trắng</a:t>
                      </a:r>
                      <a:r>
                        <a:rPr lang="en-US" sz="2400" dirty="0"/>
                        <a:t> → </a:t>
                      </a:r>
                      <a:r>
                        <a:rPr lang="en-US" sz="2400" dirty="0" err="1"/>
                        <a:t>Phế</a:t>
                      </a:r>
                      <a:r>
                        <a:rPr lang="en-US" sz="2400" dirty="0"/>
                        <a:t> (Kim)</a:t>
                      </a:r>
                    </a:p>
                    <a:p>
                      <a:pPr algn="just">
                        <a:buNone/>
                      </a:pPr>
                      <a:r>
                        <a:rPr lang="en-US" sz="2400" dirty="0"/>
                        <a:t>• </a:t>
                      </a:r>
                      <a:r>
                        <a:rPr lang="en-US" sz="2400" dirty="0" err="1"/>
                        <a:t>Đen</a:t>
                      </a:r>
                      <a:r>
                        <a:rPr lang="en-US" sz="2400" dirty="0"/>
                        <a:t> → </a:t>
                      </a:r>
                      <a:r>
                        <a:rPr lang="en-US" sz="2400" dirty="0" err="1"/>
                        <a:t>Thận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Thủy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Sắc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thái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thể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ánh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mắt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400" dirty="0"/>
                        <a:t>• Mặt xanh xám, mắt đỏ → Can uất, Can hỏa vượng</a:t>
                      </a:r>
                    </a:p>
                    <a:p>
                      <a:pPr algn="just">
                        <a:buNone/>
                      </a:pPr>
                      <a:r>
                        <a:rPr lang="vi-VN" sz="2400" dirty="0"/>
                        <a:t>• Sắc vàng úa, môi vàng → Tỳ hư, thấp trệ</a:t>
                      </a:r>
                    </a:p>
                    <a:p>
                      <a:pPr algn="just">
                        <a:buNone/>
                      </a:pPr>
                      <a:r>
                        <a:rPr lang="vi-VN" sz="2400" dirty="0"/>
                        <a:t>• Mặt đen, quầng thâm mắt → Thận hư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393382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DD37592-8F54-5DA9-F82A-34267565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3. ỨNG DỤNG CỦA HỌC THUYẾT NGŨ HÀNH</a:t>
            </a:r>
          </a:p>
        </p:txBody>
      </p:sp>
    </p:spTree>
    <p:extLst>
      <p:ext uri="{BB962C8B-B14F-4D97-AF65-F5344CB8AC3E}">
        <p14:creationId xmlns:p14="http://schemas.microsoft.com/office/powerpoint/2010/main" val="2515272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D097CB-C451-95B4-DCAB-4E493BD7B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608919"/>
              </p:ext>
            </p:extLst>
          </p:nvPr>
        </p:nvGraphicFramePr>
        <p:xfrm>
          <a:off x="245659" y="1825625"/>
          <a:ext cx="11709780" cy="485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914">
                  <a:extLst>
                    <a:ext uri="{9D8B030D-6E8A-4147-A177-3AD203B41FA5}">
                      <a16:colId xmlns:a16="http://schemas.microsoft.com/office/drawing/2014/main" val="2719855059"/>
                    </a:ext>
                  </a:extLst>
                </a:gridCol>
                <a:gridCol w="4030856">
                  <a:extLst>
                    <a:ext uri="{9D8B030D-6E8A-4147-A177-3AD203B41FA5}">
                      <a16:colId xmlns:a16="http://schemas.microsoft.com/office/drawing/2014/main" val="2318476516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46541746"/>
                    </a:ext>
                  </a:extLst>
                </a:gridCol>
                <a:gridCol w="3595210">
                  <a:extLst>
                    <a:ext uri="{9D8B030D-6E8A-4147-A177-3AD203B41FA5}">
                      <a16:colId xmlns:a16="http://schemas.microsoft.com/office/drawing/2014/main" val="1909537037"/>
                    </a:ext>
                  </a:extLst>
                </a:gridCol>
              </a:tblGrid>
              <a:tr h="110540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dirty="0"/>
                        <a:t>Phương pháp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/>
                        <a:t>Quy </a:t>
                      </a:r>
                      <a:r>
                        <a:rPr lang="en-US" sz="2400" dirty="0" err="1"/>
                        <a:t>chiếu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Ngũ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hành</a:t>
                      </a:r>
                      <a:r>
                        <a:rPr lang="en-US" sz="2400" dirty="0"/>
                        <a:t> – </a:t>
                      </a:r>
                      <a:r>
                        <a:rPr lang="en-US" sz="2400" dirty="0" err="1"/>
                        <a:t>Ngũ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tạng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/>
                        <a:t>Dấu hiệu chính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 err="1"/>
                        <a:t>Ví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dụ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7655326"/>
                  </a:ext>
                </a:extLst>
              </a:tr>
              <a:tr h="3561849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400" b="1" dirty="0"/>
                        <a:t>Văn </a:t>
                      </a:r>
                      <a:r>
                        <a:rPr lang="en-US" sz="2400" b="1" dirty="0" err="1"/>
                        <a:t>chẩn</a:t>
                      </a:r>
                      <a:r>
                        <a:rPr lang="en-US" sz="2400" dirty="0"/>
                        <a:t> </a:t>
                      </a:r>
                      <a:r>
                        <a:rPr lang="en-VN" sz="2400" dirty="0"/>
                        <a:t> (</a:t>
                      </a:r>
                      <a:r>
                        <a:rPr lang="en-US" sz="2400" dirty="0" err="1"/>
                        <a:t>nghe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ngửi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400" b="1" dirty="0"/>
                        <a:t>Tiếng nói:</a:t>
                      </a:r>
                    </a:p>
                    <a:p>
                      <a:pPr algn="just">
                        <a:buNone/>
                      </a:pPr>
                      <a:r>
                        <a:rPr lang="vi-VN" sz="2400" dirty="0"/>
                        <a:t>• To, gấp → Phế khí thịnh</a:t>
                      </a:r>
                    </a:p>
                    <a:p>
                      <a:pPr algn="just">
                        <a:buNone/>
                      </a:pPr>
                      <a:r>
                        <a:rPr lang="vi-VN" sz="2400" dirty="0"/>
                        <a:t>• Yếu, thều thào → Phế khí hư</a:t>
                      </a:r>
                    </a:p>
                    <a:p>
                      <a:pPr algn="just">
                        <a:buNone/>
                      </a:pPr>
                      <a:r>
                        <a:rPr lang="vi-VN" sz="2400" b="1" dirty="0"/>
                        <a:t>Ngũ khí (mùi):</a:t>
                      </a:r>
                    </a:p>
                    <a:p>
                      <a:pPr algn="just">
                        <a:buNone/>
                      </a:pPr>
                      <a:r>
                        <a:rPr lang="vi-VN" sz="2400" dirty="0"/>
                        <a:t>• Khét → Hỏa</a:t>
                      </a:r>
                    </a:p>
                    <a:p>
                      <a:pPr algn="just">
                        <a:buNone/>
                      </a:pPr>
                      <a:r>
                        <a:rPr lang="vi-VN" sz="2400" dirty="0"/>
                        <a:t>• Hôi → Mộc</a:t>
                      </a:r>
                    </a:p>
                    <a:p>
                      <a:pPr algn="just">
                        <a:buNone/>
                      </a:pPr>
                      <a:r>
                        <a:rPr lang="vi-VN" sz="2400" dirty="0"/>
                        <a:t>• Thơm ngọt → Thổ</a:t>
                      </a:r>
                    </a:p>
                    <a:p>
                      <a:pPr algn="just">
                        <a:buNone/>
                      </a:pPr>
                      <a:r>
                        <a:rPr lang="vi-VN" sz="2400" dirty="0"/>
                        <a:t>• Tanh → Kim</a:t>
                      </a:r>
                    </a:p>
                    <a:p>
                      <a:pPr algn="just">
                        <a:buNone/>
                      </a:pPr>
                      <a:r>
                        <a:rPr lang="vi-VN" sz="2400" dirty="0"/>
                        <a:t>• Mặn → Thủy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Giọng nói, hơi thở, mùi cơ thể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 Hơi thở hôi, khan tiếng, ho nhiều → Phế tổn thương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Mùi mồ hôi khét, lưỡi đỏ → Tâm hỏa vượng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270778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BF58D4C9-0551-02FE-7C92-49BC8F86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59" y="365125"/>
            <a:ext cx="1181571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3. ỨNG DỤNG CỦA HỌC THUYẾT NGŨ HÀNH</a:t>
            </a:r>
          </a:p>
        </p:txBody>
      </p:sp>
    </p:spTree>
    <p:extLst>
      <p:ext uri="{BB962C8B-B14F-4D97-AF65-F5344CB8AC3E}">
        <p14:creationId xmlns:p14="http://schemas.microsoft.com/office/powerpoint/2010/main" val="1585717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F41585-0DD8-6D4D-663E-4AD2D99AE7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500795"/>
              </p:ext>
            </p:extLst>
          </p:nvPr>
        </p:nvGraphicFramePr>
        <p:xfrm>
          <a:off x="122830" y="1323832"/>
          <a:ext cx="11887199" cy="5431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964">
                  <a:extLst>
                    <a:ext uri="{9D8B030D-6E8A-4147-A177-3AD203B41FA5}">
                      <a16:colId xmlns:a16="http://schemas.microsoft.com/office/drawing/2014/main" val="3086569242"/>
                    </a:ext>
                  </a:extLst>
                </a:gridCol>
                <a:gridCol w="4544291">
                  <a:extLst>
                    <a:ext uri="{9D8B030D-6E8A-4147-A177-3AD203B41FA5}">
                      <a16:colId xmlns:a16="http://schemas.microsoft.com/office/drawing/2014/main" val="3180901494"/>
                    </a:ext>
                  </a:extLst>
                </a:gridCol>
                <a:gridCol w="2653144">
                  <a:extLst>
                    <a:ext uri="{9D8B030D-6E8A-4147-A177-3AD203B41FA5}">
                      <a16:colId xmlns:a16="http://schemas.microsoft.com/office/drawing/2014/main" val="3255491746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24785233"/>
                    </a:ext>
                  </a:extLst>
                </a:gridCol>
              </a:tblGrid>
              <a:tr h="8428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400"/>
                        <a:t>Phương pháp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Quy chiếu Ngũ hành – Ngũ tạng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Dấu hiệu chính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err="1"/>
                        <a:t>Ví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dụ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903573"/>
                  </a:ext>
                </a:extLst>
              </a:tr>
              <a:tr h="45889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 err="1"/>
                        <a:t>Vấn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chẩn</a:t>
                      </a:r>
                      <a:r>
                        <a:rPr lang="en-US" sz="2400" b="1" dirty="0"/>
                        <a:t> </a:t>
                      </a:r>
                      <a:endParaRPr lang="en-VN" sz="2400" dirty="0"/>
                    </a:p>
                    <a:p>
                      <a:pPr>
                        <a:buNone/>
                      </a:pPr>
                      <a:r>
                        <a:rPr lang="en-VN" sz="2400" dirty="0"/>
                        <a:t>(</a:t>
                      </a:r>
                      <a:r>
                        <a:rPr lang="en-US" sz="2400" dirty="0" err="1"/>
                        <a:t>hỏi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bệnh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400" b="1" dirty="0"/>
                        <a:t>Ngũ vị:</a:t>
                      </a:r>
                    </a:p>
                    <a:p>
                      <a:pPr>
                        <a:buNone/>
                      </a:pPr>
                      <a:r>
                        <a:rPr lang="vi-VN" sz="2400" dirty="0"/>
                        <a:t>• Chua → Can</a:t>
                      </a:r>
                    </a:p>
                    <a:p>
                      <a:pPr>
                        <a:buNone/>
                      </a:pPr>
                      <a:r>
                        <a:rPr lang="vi-VN" sz="2400" dirty="0"/>
                        <a:t>• Đắng → Tâm</a:t>
                      </a:r>
                    </a:p>
                    <a:p>
                      <a:pPr>
                        <a:buNone/>
                      </a:pPr>
                      <a:r>
                        <a:rPr lang="vi-VN" sz="2400" dirty="0"/>
                        <a:t>• Ngọt → Tỳ</a:t>
                      </a:r>
                    </a:p>
                    <a:p>
                      <a:pPr>
                        <a:buNone/>
                      </a:pPr>
                      <a:r>
                        <a:rPr lang="vi-VN" sz="2400" dirty="0"/>
                        <a:t>• Cay → Phế</a:t>
                      </a:r>
                    </a:p>
                    <a:p>
                      <a:pPr>
                        <a:buNone/>
                      </a:pPr>
                      <a:r>
                        <a:rPr lang="vi-VN" sz="2400" dirty="0"/>
                        <a:t>• Mặn → Thận</a:t>
                      </a:r>
                    </a:p>
                    <a:p>
                      <a:pPr>
                        <a:buNone/>
                      </a:pPr>
                      <a:r>
                        <a:rPr lang="vi-VN" sz="2400" b="1" dirty="0"/>
                        <a:t>Ngũ chí (cảm xúc):</a:t>
                      </a:r>
                    </a:p>
                    <a:p>
                      <a:pPr>
                        <a:buNone/>
                      </a:pPr>
                      <a:r>
                        <a:rPr lang="vi-VN" sz="2400" dirty="0"/>
                        <a:t>• Giận (nộ) → Can</a:t>
                      </a:r>
                    </a:p>
                    <a:p>
                      <a:pPr>
                        <a:buNone/>
                      </a:pPr>
                      <a:r>
                        <a:rPr lang="vi-VN" sz="2400" dirty="0"/>
                        <a:t>• Vui (hỷ) → Tâm</a:t>
                      </a:r>
                    </a:p>
                    <a:p>
                      <a:pPr>
                        <a:buNone/>
                      </a:pPr>
                      <a:r>
                        <a:rPr lang="vi-VN" sz="2400" dirty="0"/>
                        <a:t>• Lo nghĩ (tư) → Tỳ</a:t>
                      </a:r>
                    </a:p>
                    <a:p>
                      <a:pPr>
                        <a:buNone/>
                      </a:pPr>
                      <a:r>
                        <a:rPr lang="vi-VN" sz="2400" dirty="0"/>
                        <a:t>• Buồn (ưu) → Phế</a:t>
                      </a:r>
                    </a:p>
                    <a:p>
                      <a:pPr>
                        <a:buNone/>
                      </a:pPr>
                      <a:r>
                        <a:rPr lang="vi-VN" sz="2400" dirty="0"/>
                        <a:t>• Sợ (khủng) → Thận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Thói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quen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uống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cảm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xúc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tiền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sử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400" dirty="0"/>
                        <a:t>• Hay lo nghĩ, ăn uống kém, bụng đầy → Tỳ Thổ hư</a:t>
                      </a:r>
                    </a:p>
                    <a:p>
                      <a:pPr algn="just">
                        <a:buNone/>
                      </a:pPr>
                      <a:r>
                        <a:rPr lang="vi-VN" sz="2400" dirty="0"/>
                        <a:t>• Hay giận, dễ cáu, tức sườn → Can Mộc uất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2746233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007256AA-FE71-A4FE-1464-0E343AB9B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0"/>
            <a:ext cx="10787743" cy="109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3. ỨNG DỤNG CỦA HỌC THUYẾT NGŨ HÀNH</a:t>
            </a:r>
          </a:p>
        </p:txBody>
      </p:sp>
    </p:spTree>
    <p:extLst>
      <p:ext uri="{BB962C8B-B14F-4D97-AF65-F5344CB8AC3E}">
        <p14:creationId xmlns:p14="http://schemas.microsoft.com/office/powerpoint/2010/main" val="3683836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1DED33-4C32-5576-4720-E9E9572CED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412505"/>
              </p:ext>
            </p:extLst>
          </p:nvPr>
        </p:nvGraphicFramePr>
        <p:xfrm>
          <a:off x="191069" y="1219200"/>
          <a:ext cx="11764371" cy="520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484">
                  <a:extLst>
                    <a:ext uri="{9D8B030D-6E8A-4147-A177-3AD203B41FA5}">
                      <a16:colId xmlns:a16="http://schemas.microsoft.com/office/drawing/2014/main" val="1926977549"/>
                    </a:ext>
                  </a:extLst>
                </a:gridCol>
                <a:gridCol w="3537701">
                  <a:extLst>
                    <a:ext uri="{9D8B030D-6E8A-4147-A177-3AD203B41FA5}">
                      <a16:colId xmlns:a16="http://schemas.microsoft.com/office/drawing/2014/main" val="3097578357"/>
                    </a:ext>
                  </a:extLst>
                </a:gridCol>
                <a:gridCol w="2941093">
                  <a:extLst>
                    <a:ext uri="{9D8B030D-6E8A-4147-A177-3AD203B41FA5}">
                      <a16:colId xmlns:a16="http://schemas.microsoft.com/office/drawing/2014/main" val="2898401949"/>
                    </a:ext>
                  </a:extLst>
                </a:gridCol>
                <a:gridCol w="2941093">
                  <a:extLst>
                    <a:ext uri="{9D8B030D-6E8A-4147-A177-3AD203B41FA5}">
                      <a16:colId xmlns:a16="http://schemas.microsoft.com/office/drawing/2014/main" val="1037679414"/>
                    </a:ext>
                  </a:extLst>
                </a:gridCol>
              </a:tblGrid>
              <a:tr h="10191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/>
                        <a:t>Phương pháp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/>
                        <a:t>Quy </a:t>
                      </a:r>
                      <a:r>
                        <a:rPr lang="en-US" sz="2400" dirty="0" err="1"/>
                        <a:t>chiếu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Ngũ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hành</a:t>
                      </a:r>
                      <a:r>
                        <a:rPr lang="en-US" sz="2400" dirty="0"/>
                        <a:t> – </a:t>
                      </a:r>
                      <a:r>
                        <a:rPr lang="en-US" sz="2400" dirty="0" err="1"/>
                        <a:t>Ngũ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tạng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/>
                        <a:t>Dấu hiệu chính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 err="1"/>
                        <a:t>Ví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dụ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5026601"/>
                  </a:ext>
                </a:extLst>
              </a:tr>
              <a:tr h="41897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 err="1"/>
                        <a:t>Thiết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chẩn</a:t>
                      </a:r>
                      <a:r>
                        <a:rPr lang="en-US" sz="2400" dirty="0"/>
                        <a:t> </a:t>
                      </a:r>
                      <a:r>
                        <a:rPr lang="en-VN" sz="2400" dirty="0"/>
                        <a:t>✋ (</a:t>
                      </a:r>
                      <a:r>
                        <a:rPr lang="en-US" sz="2400" dirty="0" err="1"/>
                        <a:t>sờ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bắt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mạch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 err="1"/>
                        <a:t>Ngũ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mạch</a:t>
                      </a:r>
                      <a:r>
                        <a:rPr lang="en-US" sz="2400" b="1" dirty="0"/>
                        <a:t>:</a:t>
                      </a:r>
                    </a:p>
                    <a:p>
                      <a:pPr>
                        <a:buNone/>
                      </a:pPr>
                      <a:r>
                        <a:rPr lang="en-US" sz="2400" dirty="0"/>
                        <a:t>• Can (</a:t>
                      </a:r>
                      <a:r>
                        <a:rPr lang="en-US" sz="2400" dirty="0" err="1"/>
                        <a:t>Mộc</a:t>
                      </a:r>
                      <a:r>
                        <a:rPr lang="en-US" sz="2400" dirty="0"/>
                        <a:t>) → </a:t>
                      </a:r>
                      <a:r>
                        <a:rPr lang="en-US" sz="2400" dirty="0" err="1"/>
                        <a:t>Huyền</a:t>
                      </a:r>
                      <a:endParaRPr lang="en-US" sz="2400" dirty="0"/>
                    </a:p>
                    <a:p>
                      <a:pPr>
                        <a:buNone/>
                      </a:pPr>
                      <a:r>
                        <a:rPr lang="en-US" sz="2400" dirty="0"/>
                        <a:t>• Tâm (</a:t>
                      </a:r>
                      <a:r>
                        <a:rPr lang="en-US" sz="2400" dirty="0" err="1"/>
                        <a:t>Hỏa</a:t>
                      </a:r>
                      <a:r>
                        <a:rPr lang="en-US" sz="2400" dirty="0"/>
                        <a:t>) → Hồng</a:t>
                      </a:r>
                    </a:p>
                    <a:p>
                      <a:pPr>
                        <a:buNone/>
                      </a:pPr>
                      <a:r>
                        <a:rPr lang="en-US" sz="2400" dirty="0"/>
                        <a:t>• </a:t>
                      </a:r>
                      <a:r>
                        <a:rPr lang="en-US" sz="2400" dirty="0" err="1"/>
                        <a:t>Tỳ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Thổ</a:t>
                      </a:r>
                      <a:r>
                        <a:rPr lang="en-US" sz="2400" dirty="0"/>
                        <a:t>) → </a:t>
                      </a:r>
                      <a:r>
                        <a:rPr lang="en-US" sz="2400" dirty="0" err="1"/>
                        <a:t>Hoãn</a:t>
                      </a:r>
                      <a:endParaRPr lang="en-US" sz="2400" dirty="0"/>
                    </a:p>
                    <a:p>
                      <a:pPr>
                        <a:buNone/>
                      </a:pPr>
                      <a:r>
                        <a:rPr lang="en-US" sz="2400" dirty="0"/>
                        <a:t>• </a:t>
                      </a:r>
                      <a:r>
                        <a:rPr lang="en-US" sz="2400" dirty="0" err="1"/>
                        <a:t>Phế</a:t>
                      </a:r>
                      <a:r>
                        <a:rPr lang="en-US" sz="2400" dirty="0"/>
                        <a:t> (Kim) → </a:t>
                      </a:r>
                      <a:r>
                        <a:rPr lang="en-US" sz="2400" dirty="0" err="1"/>
                        <a:t>Phù</a:t>
                      </a:r>
                      <a:endParaRPr lang="en-US" sz="2400" dirty="0"/>
                    </a:p>
                    <a:p>
                      <a:pPr>
                        <a:buNone/>
                      </a:pPr>
                      <a:r>
                        <a:rPr lang="en-US" sz="2400" dirty="0"/>
                        <a:t>• </a:t>
                      </a:r>
                      <a:r>
                        <a:rPr lang="en-US" sz="2400" dirty="0" err="1"/>
                        <a:t>Thận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Thủy</a:t>
                      </a:r>
                      <a:r>
                        <a:rPr lang="en-US" sz="2400" dirty="0"/>
                        <a:t>) → </a:t>
                      </a:r>
                      <a:r>
                        <a:rPr lang="en-US" sz="2400" dirty="0" err="1"/>
                        <a:t>Trầm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Mạch tượng, sờ nắn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400" dirty="0"/>
                        <a:t>• Mạch Huyền, sườn đau, tức ngực → Can khí uất</a:t>
                      </a:r>
                    </a:p>
                    <a:p>
                      <a:pPr algn="just">
                        <a:buNone/>
                      </a:pPr>
                      <a:r>
                        <a:rPr lang="vi-VN" sz="2400" dirty="0"/>
                        <a:t>• Mạch Hoãn, sắc vàng, ăn kém → Tỳ khí hư</a:t>
                      </a:r>
                    </a:p>
                    <a:p>
                      <a:pPr algn="just">
                        <a:buNone/>
                      </a:pPr>
                      <a:r>
                        <a:rPr lang="vi-VN" sz="2400" dirty="0"/>
                        <a:t>• Mạch Trầm, sắc mặt đen, lưng đau → Thận hư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499962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FDBC381-A74A-D56D-7200-90CD667A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13"/>
            <a:ext cx="10515600" cy="7635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3. ỨNG DỤNG CỦA HỌC THUYẾT NGŨ HÀNH</a:t>
            </a:r>
          </a:p>
        </p:txBody>
      </p:sp>
    </p:spTree>
    <p:extLst>
      <p:ext uri="{BB962C8B-B14F-4D97-AF65-F5344CB8AC3E}">
        <p14:creationId xmlns:p14="http://schemas.microsoft.com/office/powerpoint/2010/main" val="3120717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4E6C-5E45-441E-BF02-1E015FC4F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58"/>
            <a:ext cx="11138452" cy="931178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C00000"/>
                </a:solidFill>
              </a:rPr>
              <a:t>3. ỨNG DỤNG CỦA HỌC THUYẾT NGŨ HÀNH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2F346-DEEF-42CB-A1E2-0148AF92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1199626"/>
            <a:ext cx="11744587" cy="539412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3.2 </a:t>
            </a:r>
            <a:r>
              <a:rPr lang="en-US" b="1" dirty="0" err="1">
                <a:solidFill>
                  <a:srgbClr val="002060"/>
                </a:solidFill>
              </a:rPr>
              <a:t>Chẩn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bệnh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solidFill>
                  <a:srgbClr val="002060"/>
                </a:solidFill>
              </a:rPr>
              <a:t>Sự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sinh</a:t>
            </a:r>
            <a:r>
              <a:rPr lang="en-US" dirty="0">
                <a:solidFill>
                  <a:srgbClr val="002060"/>
                </a:solidFill>
              </a:rPr>
              <a:t> 1 </a:t>
            </a:r>
            <a:r>
              <a:rPr lang="en-US" dirty="0" err="1">
                <a:solidFill>
                  <a:srgbClr val="002060"/>
                </a:solidFill>
              </a:rPr>
              <a:t>chứng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bệnh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ở</a:t>
            </a:r>
            <a:r>
              <a:rPr lang="en-US" dirty="0">
                <a:solidFill>
                  <a:srgbClr val="002060"/>
                </a:solidFill>
              </a:rPr>
              <a:t> 1 </a:t>
            </a:r>
            <a:r>
              <a:rPr lang="en-US" dirty="0" err="1">
                <a:solidFill>
                  <a:srgbClr val="002060"/>
                </a:solidFill>
              </a:rPr>
              <a:t>tạng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phủ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nào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thể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xảy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ở</a:t>
            </a:r>
            <a:r>
              <a:rPr lang="en-US" dirty="0">
                <a:solidFill>
                  <a:srgbClr val="002060"/>
                </a:solidFill>
              </a:rPr>
              <a:t> 5 </a:t>
            </a:r>
            <a:r>
              <a:rPr lang="en-US" dirty="0" err="1">
                <a:solidFill>
                  <a:srgbClr val="002060"/>
                </a:solidFill>
              </a:rPr>
              <a:t>vị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trí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Chính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tà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bản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phủ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ấy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bệnh</a:t>
            </a:r>
            <a:endParaRPr lang="en-US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Hư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tà</a:t>
            </a:r>
            <a:r>
              <a:rPr lang="en-US" dirty="0">
                <a:solidFill>
                  <a:srgbClr val="002060"/>
                </a:solidFill>
              </a:rPr>
              <a:t>: do </a:t>
            </a:r>
            <a:r>
              <a:rPr lang="en-US" dirty="0" err="1">
                <a:solidFill>
                  <a:srgbClr val="002060"/>
                </a:solidFill>
              </a:rPr>
              <a:t>tạng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trước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gây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bệnh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mẹ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truyền</a:t>
            </a:r>
            <a:r>
              <a:rPr lang="en-US" dirty="0">
                <a:solidFill>
                  <a:srgbClr val="002060"/>
                </a:solidFill>
              </a:rPr>
              <a:t> sang con).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Thực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tà</a:t>
            </a:r>
            <a:r>
              <a:rPr lang="en-US" dirty="0">
                <a:solidFill>
                  <a:srgbClr val="002060"/>
                </a:solidFill>
              </a:rPr>
              <a:t>: do </a:t>
            </a:r>
            <a:r>
              <a:rPr lang="en-US" dirty="0" err="1">
                <a:solidFill>
                  <a:srgbClr val="002060"/>
                </a:solidFill>
              </a:rPr>
              <a:t>tạng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gây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bệnh</a:t>
            </a:r>
            <a:r>
              <a:rPr lang="en-US" dirty="0">
                <a:solidFill>
                  <a:srgbClr val="002060"/>
                </a:solidFill>
              </a:rPr>
              <a:t> (con </a:t>
            </a:r>
            <a:r>
              <a:rPr lang="en-US" dirty="0" err="1">
                <a:solidFill>
                  <a:srgbClr val="002060"/>
                </a:solidFill>
              </a:rPr>
              <a:t>truyền</a:t>
            </a:r>
            <a:r>
              <a:rPr lang="en-US" dirty="0">
                <a:solidFill>
                  <a:srgbClr val="002060"/>
                </a:solidFill>
              </a:rPr>
              <a:t> sang </a:t>
            </a:r>
            <a:r>
              <a:rPr lang="en-US" dirty="0" err="1">
                <a:solidFill>
                  <a:srgbClr val="002060"/>
                </a:solidFill>
              </a:rPr>
              <a:t>mẹ</a:t>
            </a:r>
            <a:r>
              <a:rPr lang="en-US" dirty="0">
                <a:solidFill>
                  <a:srgbClr val="002060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Vi </a:t>
            </a:r>
            <a:r>
              <a:rPr lang="en-US" b="1" dirty="0" err="1">
                <a:solidFill>
                  <a:srgbClr val="002060"/>
                </a:solidFill>
              </a:rPr>
              <a:t>tà</a:t>
            </a:r>
            <a:r>
              <a:rPr lang="en-US" dirty="0">
                <a:solidFill>
                  <a:srgbClr val="002060"/>
                </a:solidFill>
              </a:rPr>
              <a:t>: do </a:t>
            </a:r>
            <a:r>
              <a:rPr lang="en-US" dirty="0" err="1">
                <a:solidFill>
                  <a:srgbClr val="002060"/>
                </a:solidFill>
              </a:rPr>
              <a:t>tạng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khắc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mạnh</a:t>
            </a:r>
            <a:r>
              <a:rPr lang="en-US" dirty="0">
                <a:solidFill>
                  <a:srgbClr val="002060"/>
                </a:solidFill>
              </a:rPr>
              <a:t> ( </a:t>
            </a:r>
            <a:r>
              <a:rPr lang="en-US" dirty="0" err="1">
                <a:solidFill>
                  <a:srgbClr val="002060"/>
                </a:solidFill>
              </a:rPr>
              <a:t>tương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thừa</a:t>
            </a:r>
            <a:r>
              <a:rPr lang="en-US" dirty="0">
                <a:solidFill>
                  <a:srgbClr val="002060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Tặc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tà</a:t>
            </a:r>
            <a:r>
              <a:rPr lang="en-US" dirty="0">
                <a:solidFill>
                  <a:srgbClr val="002060"/>
                </a:solidFill>
              </a:rPr>
              <a:t>: do </a:t>
            </a:r>
            <a:r>
              <a:rPr lang="en-US" dirty="0" err="1">
                <a:solidFill>
                  <a:srgbClr val="002060"/>
                </a:solidFill>
              </a:rPr>
              <a:t>tạng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khắc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được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khác</a:t>
            </a:r>
            <a:r>
              <a:rPr lang="en-US" dirty="0">
                <a:solidFill>
                  <a:srgbClr val="002060"/>
                </a:solidFill>
              </a:rPr>
              <a:t> ( </a:t>
            </a:r>
            <a:r>
              <a:rPr lang="en-US" dirty="0" err="1">
                <a:solidFill>
                  <a:srgbClr val="002060"/>
                </a:solidFill>
              </a:rPr>
              <a:t>tương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vũ</a:t>
            </a:r>
            <a:r>
              <a:rPr lang="en-US" dirty="0">
                <a:solidFill>
                  <a:srgbClr val="002060"/>
                </a:solidFill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04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1FD4F4-E3DF-4E87-BC5F-8D1B5864D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92" y="655982"/>
            <a:ext cx="6565876" cy="5512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82FE9-9534-4465-8B4A-BFA1B3BBD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364" y="2033738"/>
            <a:ext cx="3590855" cy="398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8D7AE5-3F44-4D11-AEA4-A5AC95125191}"/>
              </a:ext>
            </a:extLst>
          </p:cNvPr>
          <p:cNvSpPr/>
          <p:nvPr/>
        </p:nvSpPr>
        <p:spPr>
          <a:xfrm>
            <a:off x="9044728" y="1451295"/>
            <a:ext cx="914400" cy="48177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can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1372A-86E4-4018-9311-58C4FE4B0FFE}"/>
              </a:ext>
            </a:extLst>
          </p:cNvPr>
          <p:cNvSpPr/>
          <p:nvPr/>
        </p:nvSpPr>
        <p:spPr>
          <a:xfrm>
            <a:off x="11367082" y="3212984"/>
            <a:ext cx="690691" cy="4110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Tâm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EEC52A-6E64-45E7-A0FE-BF8264D85026}"/>
              </a:ext>
            </a:extLst>
          </p:cNvPr>
          <p:cNvSpPr/>
          <p:nvPr/>
        </p:nvSpPr>
        <p:spPr>
          <a:xfrm>
            <a:off x="10986874" y="5051571"/>
            <a:ext cx="690691" cy="4110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Tỳ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EBFB65-938C-43F9-8FDE-BA67177A9A52}"/>
              </a:ext>
            </a:extLst>
          </p:cNvPr>
          <p:cNvSpPr/>
          <p:nvPr/>
        </p:nvSpPr>
        <p:spPr>
          <a:xfrm>
            <a:off x="7361155" y="4946709"/>
            <a:ext cx="690691" cy="4110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Phế</a:t>
            </a:r>
            <a:r>
              <a:rPr lang="en-US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56F4AC-64A3-4A79-9A6D-DB01B29CB09F}"/>
              </a:ext>
            </a:extLst>
          </p:cNvPr>
          <p:cNvSpPr/>
          <p:nvPr/>
        </p:nvSpPr>
        <p:spPr>
          <a:xfrm>
            <a:off x="6946085" y="2907190"/>
            <a:ext cx="760416" cy="4110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Thận</a:t>
            </a:r>
          </a:p>
        </p:txBody>
      </p:sp>
    </p:spTree>
    <p:extLst>
      <p:ext uri="{BB962C8B-B14F-4D97-AF65-F5344CB8AC3E}">
        <p14:creationId xmlns:p14="http://schemas.microsoft.com/office/powerpoint/2010/main" val="1213246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18D24-D76F-43E3-9CF3-66130A37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7" y="151002"/>
            <a:ext cx="11539330" cy="8892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3. ỨNG DỤNG CỦA HỌC THUYẾT NGŨ HÀNH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4BC47-FA59-4C77-A009-2FDA64606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1216404"/>
            <a:ext cx="8061820" cy="53605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>
                <a:solidFill>
                  <a:srgbClr val="002060"/>
                </a:solidFill>
              </a:rPr>
              <a:t>3.3 Chữa bệnh </a:t>
            </a:r>
          </a:p>
          <a:p>
            <a:pPr algn="just"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Nguyên tắc: “</a:t>
            </a:r>
            <a:r>
              <a:rPr lang="en-US" b="1">
                <a:solidFill>
                  <a:srgbClr val="002060"/>
                </a:solidFill>
              </a:rPr>
              <a:t>hư thì bổ mẹ, thực thì tả con</a:t>
            </a:r>
            <a:r>
              <a:rPr lang="en-US">
                <a:solidFill>
                  <a:srgbClr val="002060"/>
                </a:solidFill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b="1">
                <a:solidFill>
                  <a:srgbClr val="002060"/>
                </a:solidFill>
              </a:rPr>
              <a:t>VD</a:t>
            </a:r>
            <a:r>
              <a:rPr lang="en-US">
                <a:solidFill>
                  <a:srgbClr val="002060"/>
                </a:solidFill>
              </a:rPr>
              <a:t>: bệnh phế khí hư, phải kiện tỳ. Vì tỳ thổ sinh phế kim.</a:t>
            </a:r>
          </a:p>
          <a:p>
            <a:pPr algn="just"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Bệnh tăng huyết áp do can dương thịnh phải chữa vào tâm ( an thần). Vì can mộc sinh tâm hỏa. (thực thì tả con)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F93DD-5955-4CD7-8E8B-69518C655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58" y="1442907"/>
            <a:ext cx="3534561" cy="45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5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29424E-D140-0EC5-8F9A-30AB2F899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172606"/>
              </p:ext>
            </p:extLst>
          </p:nvPr>
        </p:nvGraphicFramePr>
        <p:xfrm>
          <a:off x="188260" y="1030515"/>
          <a:ext cx="11900646" cy="564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511">
                  <a:extLst>
                    <a:ext uri="{9D8B030D-6E8A-4147-A177-3AD203B41FA5}">
                      <a16:colId xmlns:a16="http://schemas.microsoft.com/office/drawing/2014/main" val="2543751978"/>
                    </a:ext>
                  </a:extLst>
                </a:gridCol>
                <a:gridCol w="3570515">
                  <a:extLst>
                    <a:ext uri="{9D8B030D-6E8A-4147-A177-3AD203B41FA5}">
                      <a16:colId xmlns:a16="http://schemas.microsoft.com/office/drawing/2014/main" val="3983441009"/>
                    </a:ext>
                  </a:extLst>
                </a:gridCol>
                <a:gridCol w="5702620">
                  <a:extLst>
                    <a:ext uri="{9D8B030D-6E8A-4147-A177-3AD203B41FA5}">
                      <a16:colId xmlns:a16="http://schemas.microsoft.com/office/drawing/2014/main" val="2690318397"/>
                    </a:ext>
                  </a:extLst>
                </a:gridCol>
              </a:tblGrid>
              <a:tr h="4316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Nội dung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dirty="0"/>
                        <a:t>Nguyên lý – Cơ sở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/>
                        <a:t>Ví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dụ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367499"/>
                  </a:ext>
                </a:extLst>
              </a:tr>
              <a:tr h="10642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1. Tăng/giảm tính vị thuốc (chuyển đổi hành)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Sao vàng: tăng tính ấm, quy Tỳ – ThổSao cháy (hạ thổ): giảm hàn, tăng cầm máu, quy Tỳ – Thổ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Bạch </a:t>
                      </a:r>
                      <a:r>
                        <a:rPr lang="en-US" dirty="0" err="1"/>
                        <a:t>truật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vàng</a:t>
                      </a:r>
                      <a:r>
                        <a:rPr lang="en-US" dirty="0"/>
                        <a:t> → </a:t>
                      </a:r>
                      <a:r>
                        <a:rPr lang="en-US" dirty="0" err="1"/>
                        <a:t>kiện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Tỳ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chỉ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tả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Ngải </a:t>
                      </a:r>
                      <a:r>
                        <a:rPr lang="en-US" dirty="0" err="1"/>
                        <a:t>cứu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cháy</a:t>
                      </a:r>
                      <a:r>
                        <a:rPr lang="en-US" dirty="0"/>
                        <a:t> → </a:t>
                      </a:r>
                      <a:r>
                        <a:rPr lang="en-US" dirty="0" err="1"/>
                        <a:t>trị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băng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lậu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rong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kinh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797559"/>
                  </a:ext>
                </a:extLst>
              </a:tr>
              <a:tr h="10642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2. Làm giảm độc – điều hòa ngũ hành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dirty="0"/>
                        <a:t>Thuốc độc/thiên lệch hành quá mạnh được chế biến để giảm độc, cân bằng ngũ hành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- Phụ tử bào chế kỹ → giảm độc, quy Thận – Thủy- Bán hạ chế với gừng, cam thảo → giảm kích thích, điều hòa về Tỳ – Vị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0262620"/>
                  </a:ext>
                </a:extLst>
              </a:tr>
              <a:tr h="17028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3. Dẫn thuốc quy kinh (theo ngũ hành – ngũ tạng)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/>
                        <a:t>Dùng tá dược (muối, rượu, gừng, mật ong…) để “dẫn đường” cho thuốc vào tạng/hành thích hợp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/>
                        <a:t>- Hoài sơn tẩm muối sao → dẫn vào Thận (Thủy)- Đương quy tẩm rượu sao → tăng hoạt huyết, vào Can – Tâm (Mộc – Hỏa)- Can khương → cay ấm, dẫn Phế – Tỳ (Kim – Thổ)- Cam thảo chích mật → nhuận Phế, bổ khí (Thổ – Phế)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323150"/>
                  </a:ext>
                </a:extLst>
              </a:tr>
              <a:tr h="13835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b="1"/>
                        <a:t>4. Điều chỉnh quan hệ sinh – khắc trong phương thuốc</a:t>
                      </a:r>
                      <a:endParaRPr lang="vi-V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Chế biến để giảm “khắc” hoặc tăng “sinh” trong ngũ hành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dirty="0"/>
                        <a:t>- Sinh địa (hàn, Thủy) → Thục địa (ôn, bổ huyết, quy Mộc) → từ thanh hỏa sang bổ huyết dưỡng âm- Hoàng liên (khổ hàn, Hỏa mạnh) → chế với gừng để tránh khắc Tỳ quá mạnh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623521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02951B06-8C2C-FFC4-3490-D8CE7000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0975"/>
            <a:ext cx="11784106" cy="7461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3. ỨNG DỤNG CỦA HỌC THUYẾT NGŨ HÀNH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7426-AA94-96A9-E209-EEBAC8C8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</a:rPr>
              <a:t>Ngũ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vị</a:t>
            </a:r>
            <a:r>
              <a:rPr lang="en-US" sz="4000" b="1" dirty="0">
                <a:solidFill>
                  <a:srgbClr val="C00000"/>
                </a:solidFill>
              </a:rPr>
              <a:t> – </a:t>
            </a:r>
            <a:r>
              <a:rPr lang="en-US" sz="4000" b="1" dirty="0" err="1">
                <a:solidFill>
                  <a:srgbClr val="C00000"/>
                </a:solidFill>
              </a:rPr>
              <a:t>Ngũ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sắc</a:t>
            </a:r>
            <a:r>
              <a:rPr lang="en-US" sz="4000" b="1" dirty="0">
                <a:solidFill>
                  <a:srgbClr val="C00000"/>
                </a:solidFill>
              </a:rPr>
              <a:t> – Quy </a:t>
            </a:r>
            <a:r>
              <a:rPr lang="en-US" sz="4000" b="1" dirty="0" err="1">
                <a:solidFill>
                  <a:srgbClr val="C00000"/>
                </a:solidFill>
              </a:rPr>
              <a:t>tạng</a:t>
            </a:r>
            <a:endParaRPr lang="en-VN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DA04DB-31E6-BBFB-7D41-1A05E2ECF2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003045"/>
              </p:ext>
            </p:extLst>
          </p:nvPr>
        </p:nvGraphicFramePr>
        <p:xfrm>
          <a:off x="191068" y="1480457"/>
          <a:ext cx="12000932" cy="4917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26">
                  <a:extLst>
                    <a:ext uri="{9D8B030D-6E8A-4147-A177-3AD203B41FA5}">
                      <a16:colId xmlns:a16="http://schemas.microsoft.com/office/drawing/2014/main" val="1456489372"/>
                    </a:ext>
                  </a:extLst>
                </a:gridCol>
                <a:gridCol w="2256863">
                  <a:extLst>
                    <a:ext uri="{9D8B030D-6E8A-4147-A177-3AD203B41FA5}">
                      <a16:colId xmlns:a16="http://schemas.microsoft.com/office/drawing/2014/main" val="1523900909"/>
                    </a:ext>
                  </a:extLst>
                </a:gridCol>
                <a:gridCol w="2917372">
                  <a:extLst>
                    <a:ext uri="{9D8B030D-6E8A-4147-A177-3AD203B41FA5}">
                      <a16:colId xmlns:a16="http://schemas.microsoft.com/office/drawing/2014/main" val="311051639"/>
                    </a:ext>
                  </a:extLst>
                </a:gridCol>
                <a:gridCol w="4847771">
                  <a:extLst>
                    <a:ext uri="{9D8B030D-6E8A-4147-A177-3AD203B41FA5}">
                      <a16:colId xmlns:a16="http://schemas.microsoft.com/office/drawing/2014/main" val="3130482892"/>
                    </a:ext>
                  </a:extLst>
                </a:gridCol>
              </a:tblGrid>
              <a:tr h="885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Vị thuốc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Màu thuốc (Ngũ sắc)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Quy tạng/phủ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Ví dụ ứng dụng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3530348"/>
                  </a:ext>
                </a:extLst>
              </a:tr>
              <a:tr h="885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Chua (Toan)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xanh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Can – Đởm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400"/>
                        <a:t>Sơn tra (tiêu thực), Ngũ vị tử (liễm Phế khí)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540204"/>
                  </a:ext>
                </a:extLst>
              </a:tr>
              <a:tr h="885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Đắng (Khổ)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Màu đỏ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400"/>
                        <a:t>Tâm – Tiểu trường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Hoàng liên (thanh Tâm hỏa), Chi tử (tả hỏa)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073090"/>
                  </a:ext>
                </a:extLst>
              </a:tr>
              <a:tr h="885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Ngọt (Cam)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Màu vàng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Tỳ – Vị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Cam thảo (bổ khí, hòa trung), Bạch truật (kiện Tỳ)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522226"/>
                  </a:ext>
                </a:extLst>
              </a:tr>
              <a:tr h="4917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Cay (Tân)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Màu trắng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400"/>
                        <a:t>Phế – Đại trường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Gừng, Tía tô (giải biểu, tán hàn)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899142"/>
                  </a:ext>
                </a:extLst>
              </a:tr>
              <a:tr h="885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Mặn (Hàm)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Màu đen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Thận – Bàng quang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err="1"/>
                        <a:t>Muối</a:t>
                      </a:r>
                      <a:r>
                        <a:rPr lang="en-US" sz="2400" dirty="0"/>
                        <a:t>, Hải </a:t>
                      </a:r>
                      <a:r>
                        <a:rPr lang="en-US" sz="2400" dirty="0" err="1"/>
                        <a:t>tảo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nhuyễn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kiên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nhuận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hạ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9427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410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341A-BA96-EF7F-2E74-A90341D4D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59" y="365126"/>
            <a:ext cx="11764369" cy="101373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</a:rPr>
              <a:t>Thuốc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sao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tẩm</a:t>
            </a:r>
            <a:endParaRPr lang="en-VN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E911CE-CA5D-34DA-ED0A-B3B69E00F1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904941"/>
              </p:ext>
            </p:extLst>
          </p:nvPr>
        </p:nvGraphicFramePr>
        <p:xfrm>
          <a:off x="245660" y="1494971"/>
          <a:ext cx="11764369" cy="525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711">
                  <a:extLst>
                    <a:ext uri="{9D8B030D-6E8A-4147-A177-3AD203B41FA5}">
                      <a16:colId xmlns:a16="http://schemas.microsoft.com/office/drawing/2014/main" val="967061271"/>
                    </a:ext>
                  </a:extLst>
                </a:gridCol>
                <a:gridCol w="3033486">
                  <a:extLst>
                    <a:ext uri="{9D8B030D-6E8A-4147-A177-3AD203B41FA5}">
                      <a16:colId xmlns:a16="http://schemas.microsoft.com/office/drawing/2014/main" val="4203805463"/>
                    </a:ext>
                  </a:extLst>
                </a:gridCol>
                <a:gridCol w="6059172">
                  <a:extLst>
                    <a:ext uri="{9D8B030D-6E8A-4147-A177-3AD203B41FA5}">
                      <a16:colId xmlns:a16="http://schemas.microsoft.com/office/drawing/2014/main" val="2139194754"/>
                    </a:ext>
                  </a:extLst>
                </a:gridCol>
              </a:tblGrid>
              <a:tr h="8782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/>
                        <a:t>Phương pháp sao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/>
                        <a:t>Tác dụng quy tạng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 err="1"/>
                        <a:t>Giải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thích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900819"/>
                  </a:ext>
                </a:extLst>
              </a:tr>
              <a:tr h="10933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Sao với dấm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Dẫn thuốc vào </a:t>
                      </a:r>
                      <a:r>
                        <a:rPr lang="en-US" sz="2400" b="1"/>
                        <a:t>Can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Dấm chua (toan vị – Mộc) → vào Can Mộc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689267"/>
                  </a:ext>
                </a:extLst>
              </a:tr>
              <a:tr h="10933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Sao với muối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Dẫn thuốc vào </a:t>
                      </a:r>
                      <a:r>
                        <a:rPr lang="en-US" sz="2400" b="1"/>
                        <a:t>Thận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Muối mặn (hàm vị – Thủy) → vào Thận Thủy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109847"/>
                  </a:ext>
                </a:extLst>
              </a:tr>
              <a:tr h="10933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400" b="1"/>
                        <a:t>Sao với đường</a:t>
                      </a:r>
                      <a:endParaRPr lang="vi-VN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Dẫn thuốc vào </a:t>
                      </a:r>
                      <a:r>
                        <a:rPr lang="en-US" sz="2400" b="1"/>
                        <a:t>Tỳ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400"/>
                        <a:t>Đường ngọt (cam vị – Thổ) → vào Tỳ Thổ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3985489"/>
                  </a:ext>
                </a:extLst>
              </a:tr>
              <a:tr h="10933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Sao với gừng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Dẫn thuốc vào </a:t>
                      </a:r>
                      <a:r>
                        <a:rPr lang="en-US" sz="2400" b="1"/>
                        <a:t>Phế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err="1"/>
                        <a:t>Gừng</a:t>
                      </a:r>
                      <a:r>
                        <a:rPr lang="en-US" sz="2400" dirty="0"/>
                        <a:t> cay </a:t>
                      </a:r>
                      <a:r>
                        <a:rPr lang="en-US" sz="2400" dirty="0" err="1"/>
                        <a:t>ấm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tân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vị</a:t>
                      </a:r>
                      <a:r>
                        <a:rPr lang="en-US" sz="2400" dirty="0"/>
                        <a:t> – Kim) → </a:t>
                      </a:r>
                      <a:r>
                        <a:rPr lang="en-US" sz="2400" dirty="0" err="1"/>
                        <a:t>vào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Phế</a:t>
                      </a:r>
                      <a:r>
                        <a:rPr lang="en-US" sz="2400" dirty="0"/>
                        <a:t> Kim, </a:t>
                      </a:r>
                      <a:r>
                        <a:rPr lang="en-US" sz="2400" dirty="0" err="1"/>
                        <a:t>ôn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trung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tán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hàn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2366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97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A520-17FC-FAD3-9F61-26E6BB7B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8" y="319134"/>
            <a:ext cx="11295528" cy="9179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1. </a:t>
            </a:r>
            <a:r>
              <a:rPr lang="en-US" sz="4000" b="1" dirty="0" err="1">
                <a:solidFill>
                  <a:srgbClr val="C00000"/>
                </a:solidFill>
              </a:rPr>
              <a:t>Nguồn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gốc</a:t>
            </a:r>
            <a:r>
              <a:rPr lang="en-US" sz="4000" b="1" dirty="0">
                <a:solidFill>
                  <a:srgbClr val="C00000"/>
                </a:solidFill>
              </a:rPr>
              <a:t> &amp; </a:t>
            </a:r>
            <a:r>
              <a:rPr lang="en-US" sz="4000" b="1" dirty="0" err="1">
                <a:solidFill>
                  <a:srgbClr val="C00000"/>
                </a:solidFill>
              </a:rPr>
              <a:t>Phát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triển</a:t>
            </a:r>
            <a:r>
              <a:rPr lang="en-US" sz="4000" b="1" dirty="0">
                <a:solidFill>
                  <a:srgbClr val="C00000"/>
                </a:solidFill>
              </a:rPr>
              <a:t> Học </a:t>
            </a:r>
            <a:r>
              <a:rPr lang="en-US" sz="4000" b="1" dirty="0" err="1">
                <a:solidFill>
                  <a:srgbClr val="C00000"/>
                </a:solidFill>
              </a:rPr>
              <a:t>thuyết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Ngũ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hành</a:t>
            </a:r>
            <a:endParaRPr lang="en-VN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2ECC80-7B2C-1C33-C5F8-CE70675FD8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275676"/>
              </p:ext>
            </p:extLst>
          </p:nvPr>
        </p:nvGraphicFramePr>
        <p:xfrm>
          <a:off x="242047" y="1331259"/>
          <a:ext cx="11752728" cy="5419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576">
                  <a:extLst>
                    <a:ext uri="{9D8B030D-6E8A-4147-A177-3AD203B41FA5}">
                      <a16:colId xmlns:a16="http://schemas.microsoft.com/office/drawing/2014/main" val="669493786"/>
                    </a:ext>
                  </a:extLst>
                </a:gridCol>
                <a:gridCol w="3917576">
                  <a:extLst>
                    <a:ext uri="{9D8B030D-6E8A-4147-A177-3AD203B41FA5}">
                      <a16:colId xmlns:a16="http://schemas.microsoft.com/office/drawing/2014/main" val="996625319"/>
                    </a:ext>
                  </a:extLst>
                </a:gridCol>
                <a:gridCol w="3917576">
                  <a:extLst>
                    <a:ext uri="{9D8B030D-6E8A-4147-A177-3AD203B41FA5}">
                      <a16:colId xmlns:a16="http://schemas.microsoft.com/office/drawing/2014/main" val="2583874462"/>
                    </a:ext>
                  </a:extLst>
                </a:gridCol>
              </a:tblGrid>
              <a:tr h="8365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Giai </a:t>
                      </a:r>
                      <a:r>
                        <a:rPr lang="en-US" sz="2400" b="1" dirty="0" err="1"/>
                        <a:t>đoạn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hình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thành</a:t>
                      </a:r>
                      <a:endParaRPr lang="en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Thế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kỷ</a:t>
                      </a:r>
                      <a:r>
                        <a:rPr lang="en-US" sz="2400" b="1" dirty="0"/>
                        <a:t> IV – III TCN (</a:t>
                      </a:r>
                      <a:r>
                        <a:rPr lang="en-US" sz="2400" b="1" dirty="0" err="1"/>
                        <a:t>Thời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Chiến</a:t>
                      </a:r>
                      <a:r>
                        <a:rPr lang="en-US" sz="2400" b="1" dirty="0"/>
                        <a:t> Quốc)</a:t>
                      </a:r>
                      <a:endParaRPr lang="en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Thế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kỷ</a:t>
                      </a:r>
                      <a:r>
                        <a:rPr lang="en-US" sz="2400" b="1" dirty="0"/>
                        <a:t> II TCN (</a:t>
                      </a:r>
                      <a:r>
                        <a:rPr lang="en-US" sz="2400" b="1" dirty="0" err="1"/>
                        <a:t>Thời</a:t>
                      </a:r>
                      <a:r>
                        <a:rPr lang="en-US" sz="2400" b="1" dirty="0"/>
                        <a:t> Tây Hán)</a:t>
                      </a:r>
                      <a:endParaRPr lang="en-V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121799"/>
                  </a:ext>
                </a:extLst>
              </a:tr>
              <a:tr h="4582581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200" b="1" dirty="0"/>
                        <a:t>Thế kỷ VI – IV TCN (Thời Xuân Thu)</a:t>
                      </a:r>
                      <a:endParaRPr lang="vi-VN" sz="22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Người xưa quan sát thiên nhiên: cây cỏ sinh trưởng (Mộc), lửa bốc cháy (Hỏa), đất sinh dưỡng (Thổ), kim loại cứng rắn (Kim), nước thấm chảy (Thủy).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Bắt đầu có quan niệ</a:t>
                      </a:r>
                      <a:r>
                        <a:rPr lang="en-VN" sz="2200" dirty="0"/>
                        <a:t>m </a:t>
                      </a:r>
                      <a:r>
                        <a:rPr lang="en-US" sz="2200" dirty="0" err="1"/>
                        <a:t>phân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loại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vạn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vật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theo</a:t>
                      </a:r>
                      <a:r>
                        <a:rPr lang="en-US" sz="2200" dirty="0"/>
                        <a:t> </a:t>
                      </a:r>
                      <a:r>
                        <a:rPr lang="en-US" sz="2200" b="1" dirty="0" err="1"/>
                        <a:t>ngũ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loại</a:t>
                      </a:r>
                      <a:r>
                        <a:rPr lang="en-US" sz="2200" dirty="0"/>
                        <a:t>.</a:t>
                      </a:r>
                      <a:endParaRPr lang="vi-V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200" b="1" dirty="0"/>
                        <a:t>Trâu Diễn (305–240 TCN)</a:t>
                      </a:r>
                      <a:r>
                        <a:rPr lang="vi-VN" sz="2200" dirty="0"/>
                        <a:t> – học giả Âm Dương gia, hệ thống hóa học thuyết </a:t>
                      </a:r>
                      <a:r>
                        <a:rPr lang="vi-VN" sz="2200" b="1" dirty="0"/>
                        <a:t>Âm Dương – Ngũ hành</a:t>
                      </a:r>
                      <a:r>
                        <a:rPr lang="vi-VN" sz="2200" dirty="0"/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Ngũ hành được dùng để giải thích </a:t>
                      </a:r>
                      <a:r>
                        <a:rPr lang="vi-VN" sz="2200" b="1" dirty="0"/>
                        <a:t>vũ trụ quan – xã hội – chính trị</a:t>
                      </a:r>
                      <a:r>
                        <a:rPr lang="vi-VN" sz="2200" dirty="0"/>
                        <a:t>, ví dụ: triều đại hưng vong ứng với hành vượng.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V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200" b="1" dirty="0"/>
                        <a:t>Hoàng Đế Nội Kinh</a:t>
                      </a:r>
                      <a:r>
                        <a:rPr lang="vi-VN" sz="2200" dirty="0"/>
                        <a:t> hoàn thiện sự kết hợp Ngũ hành với Y học: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Ngũ tạng – Ngũ hành.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Ngũ sắc, ngũ vị, ngũ chí, ngũ quan.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Trở thành </a:t>
                      </a:r>
                      <a:r>
                        <a:rPr lang="vi-VN" sz="2200" b="1" dirty="0"/>
                        <a:t>cơ sở lý luận cơ bản</a:t>
                      </a:r>
                      <a:r>
                        <a:rPr lang="vi-VN" sz="2200" dirty="0"/>
                        <a:t> của Y học cổ truyền cùng với Âm Dương.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VN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107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710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5+ Professional Thank You Messages for Appreciation">
            <a:extLst>
              <a:ext uri="{FF2B5EF4-FFF2-40B4-BE49-F238E27FC236}">
                <a16:creationId xmlns:a16="http://schemas.microsoft.com/office/drawing/2014/main" id="{579E7894-4F65-D3E7-2AD5-ECAA4043D5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29" y="1048871"/>
            <a:ext cx="9829800" cy="52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4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B9F0654-9296-F5F2-9E33-7C5E1547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15154"/>
            <a:ext cx="11465218" cy="847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1. </a:t>
            </a:r>
            <a:r>
              <a:rPr lang="en-US" sz="4000" b="1" dirty="0" err="1">
                <a:solidFill>
                  <a:srgbClr val="C00000"/>
                </a:solidFill>
              </a:rPr>
              <a:t>Nguồn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gốc</a:t>
            </a:r>
            <a:r>
              <a:rPr lang="en-US" sz="4000" b="1" dirty="0">
                <a:solidFill>
                  <a:srgbClr val="C00000"/>
                </a:solidFill>
              </a:rPr>
              <a:t> &amp; </a:t>
            </a:r>
            <a:r>
              <a:rPr lang="en-US" sz="4000" b="1" dirty="0" err="1">
                <a:solidFill>
                  <a:srgbClr val="C00000"/>
                </a:solidFill>
              </a:rPr>
              <a:t>Phát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triển</a:t>
            </a:r>
            <a:r>
              <a:rPr lang="en-US" sz="4000" b="1" dirty="0">
                <a:solidFill>
                  <a:srgbClr val="C00000"/>
                </a:solidFill>
              </a:rPr>
              <a:t> Học </a:t>
            </a:r>
            <a:r>
              <a:rPr lang="en-US" sz="4000" b="1" dirty="0" err="1">
                <a:solidFill>
                  <a:srgbClr val="C00000"/>
                </a:solidFill>
              </a:rPr>
              <a:t>thuyết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Ngũ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hành</a:t>
            </a:r>
            <a:endParaRPr lang="en-VN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C092C0-91DA-B048-DF62-42C15DB38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966471"/>
              </p:ext>
            </p:extLst>
          </p:nvPr>
        </p:nvGraphicFramePr>
        <p:xfrm>
          <a:off x="268941" y="1371601"/>
          <a:ext cx="11739282" cy="527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235">
                  <a:extLst>
                    <a:ext uri="{9D8B030D-6E8A-4147-A177-3AD203B41FA5}">
                      <a16:colId xmlns:a16="http://schemas.microsoft.com/office/drawing/2014/main" val="4218302489"/>
                    </a:ext>
                  </a:extLst>
                </a:gridCol>
                <a:gridCol w="3993777">
                  <a:extLst>
                    <a:ext uri="{9D8B030D-6E8A-4147-A177-3AD203B41FA5}">
                      <a16:colId xmlns:a16="http://schemas.microsoft.com/office/drawing/2014/main" val="1891048224"/>
                    </a:ext>
                  </a:extLst>
                </a:gridCol>
                <a:gridCol w="4249270">
                  <a:extLst>
                    <a:ext uri="{9D8B030D-6E8A-4147-A177-3AD203B41FA5}">
                      <a16:colId xmlns:a16="http://schemas.microsoft.com/office/drawing/2014/main" val="3077854426"/>
                    </a:ext>
                  </a:extLst>
                </a:gridCol>
              </a:tblGrid>
              <a:tr h="12200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Thế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kỷ</a:t>
                      </a:r>
                      <a:r>
                        <a:rPr lang="en-US" sz="2400" dirty="0"/>
                        <a:t> I – III SCN (Đông Hán – Tam Quốc)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Thế kỷ VI – X (Tuỳ – Đường – Tống)</a:t>
                      </a:r>
                    </a:p>
                    <a:p>
                      <a:pPr algn="ctr"/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Từ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thế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kỷ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 err="1"/>
                        <a:t>trở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đi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093236"/>
                  </a:ext>
                </a:extLst>
              </a:tr>
              <a:tr h="4051195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Các y gia như </a:t>
                      </a:r>
                      <a:r>
                        <a:rPr lang="vi-VN" sz="2200" b="1" dirty="0"/>
                        <a:t>Trương Trọng Cảnh</a:t>
                      </a:r>
                      <a:r>
                        <a:rPr lang="vi-VN" sz="2200" dirty="0"/>
                        <a:t> vận dụng Ngũ hành trong biện chứng luận trị.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Ngũ hành được kết hợp sâu với </a:t>
                      </a:r>
                      <a:r>
                        <a:rPr lang="vi-VN" sz="2200" b="1" dirty="0"/>
                        <a:t>âm dương, khí huyết, tạng tượng</a:t>
                      </a:r>
                      <a:r>
                        <a:rPr lang="vi-VN" sz="2200" dirty="0"/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V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Ngũ hành phổ biến rộng rãi trong </a:t>
                      </a:r>
                      <a:r>
                        <a:rPr lang="vi-VN" sz="2200" b="1" dirty="0"/>
                        <a:t>thiên văn, lịch pháp, âm nhạc, phong thủy, binh pháp</a:t>
                      </a:r>
                      <a:r>
                        <a:rPr lang="vi-VN" sz="2200" dirty="0"/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Trong Y học: các thầy thuốc như </a:t>
                      </a:r>
                      <a:r>
                        <a:rPr lang="vi-VN" sz="2200" b="1" dirty="0"/>
                        <a:t>Tôn Tư Mạo, Chu Đan Khê</a:t>
                      </a:r>
                      <a:r>
                        <a:rPr lang="vi-VN" sz="2200" dirty="0"/>
                        <a:t> đều vận dụng.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Ngũ hành trở thành </a:t>
                      </a:r>
                      <a:r>
                        <a:rPr lang="vi-VN" sz="2200" b="1" dirty="0"/>
                        <a:t>học thuyết trung tâm trong triết học và y học phương Đông</a:t>
                      </a:r>
                      <a:r>
                        <a:rPr lang="vi-VN" sz="2200" dirty="0"/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Ở Việt Nam: được truyền vào cùng với Y học Trung Hoa → hình thành nền </a:t>
                      </a:r>
                      <a:r>
                        <a:rPr lang="vi-VN" sz="2200" b="1" dirty="0"/>
                        <a:t>YHCT Việt Nam</a:t>
                      </a:r>
                      <a:r>
                        <a:rPr lang="vi-VN" sz="2200" dirty="0"/>
                        <a:t>, vận dụng trong </a:t>
                      </a:r>
                      <a:r>
                        <a:rPr lang="vi-VN" sz="2200" b="1" dirty="0"/>
                        <a:t>Nam dược trị Nam nhân</a:t>
                      </a:r>
                      <a:r>
                        <a:rPr lang="vi-VN" sz="2200" dirty="0"/>
                        <a:t> (Tuệ Tĩnh, Hải Thượng Lãn Ông).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100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69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A8D6-38AF-4D10-96B9-085D43D6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113"/>
            <a:ext cx="10515600" cy="964733"/>
          </a:xfrm>
        </p:spPr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1. HỌC THUYẾT NGŨ HÀNH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D6247-CB5F-4301-B590-5914DFEB8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1275127"/>
            <a:ext cx="7922671" cy="53270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</a:rPr>
              <a:t>Là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thuyết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âm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dương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liên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cụ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hơn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việc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sát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nạp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sự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liên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sự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vật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thiên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nhiên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Học </a:t>
            </a:r>
            <a:r>
              <a:rPr lang="en-US" sz="2400" dirty="0" err="1">
                <a:solidFill>
                  <a:srgbClr val="002060"/>
                </a:solidFill>
              </a:rPr>
              <a:t>thuyết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ngũ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hành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rằng</a:t>
            </a:r>
            <a:r>
              <a:rPr lang="en-US" sz="2400" dirty="0">
                <a:solidFill>
                  <a:srgbClr val="002060"/>
                </a:solidFill>
              </a:rPr>
              <a:t> 5 </a:t>
            </a:r>
            <a:r>
              <a:rPr lang="en-US" sz="2400" dirty="0" err="1">
                <a:solidFill>
                  <a:srgbClr val="002060"/>
                </a:solidFill>
              </a:rPr>
              <a:t>yếu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Mộc</a:t>
            </a:r>
            <a:r>
              <a:rPr lang="en-US" sz="2400" b="1" dirty="0">
                <a:solidFill>
                  <a:srgbClr val="002060"/>
                </a:solidFill>
              </a:rPr>
              <a:t>,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Hoả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Thổ</a:t>
            </a:r>
            <a:r>
              <a:rPr lang="en-US" sz="2400" b="1" dirty="0">
                <a:solidFill>
                  <a:srgbClr val="002060"/>
                </a:solidFill>
              </a:rPr>
              <a:t>, Kim, </a:t>
            </a:r>
            <a:r>
              <a:rPr lang="en-US" sz="2400" b="1" dirty="0" err="1">
                <a:solidFill>
                  <a:srgbClr val="002060"/>
                </a:solidFill>
              </a:rPr>
              <a:t>Thủy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yếu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cơ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bản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vật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chất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Chúng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phụ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thuộc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kiềm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lẫn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nhau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tạo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trạng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thái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bằng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động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F5A4E-8DAD-44B6-B8F3-5D10E9B6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767281"/>
            <a:ext cx="3810000" cy="43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2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BC5D8BF-2556-B36E-1D78-E229A816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1. HỌC THUYẾT NGŨ HÀNH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2FD6F8-A36D-EC66-98F1-383068E04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65841"/>
              </p:ext>
            </p:extLst>
          </p:nvPr>
        </p:nvGraphicFramePr>
        <p:xfrm>
          <a:off x="215153" y="1169894"/>
          <a:ext cx="11793070" cy="549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614">
                  <a:extLst>
                    <a:ext uri="{9D8B030D-6E8A-4147-A177-3AD203B41FA5}">
                      <a16:colId xmlns:a16="http://schemas.microsoft.com/office/drawing/2014/main" val="1036167764"/>
                    </a:ext>
                  </a:extLst>
                </a:gridCol>
                <a:gridCol w="2358614">
                  <a:extLst>
                    <a:ext uri="{9D8B030D-6E8A-4147-A177-3AD203B41FA5}">
                      <a16:colId xmlns:a16="http://schemas.microsoft.com/office/drawing/2014/main" val="2312053045"/>
                    </a:ext>
                  </a:extLst>
                </a:gridCol>
                <a:gridCol w="2358614">
                  <a:extLst>
                    <a:ext uri="{9D8B030D-6E8A-4147-A177-3AD203B41FA5}">
                      <a16:colId xmlns:a16="http://schemas.microsoft.com/office/drawing/2014/main" val="2908055907"/>
                    </a:ext>
                  </a:extLst>
                </a:gridCol>
                <a:gridCol w="2358614">
                  <a:extLst>
                    <a:ext uri="{9D8B030D-6E8A-4147-A177-3AD203B41FA5}">
                      <a16:colId xmlns:a16="http://schemas.microsoft.com/office/drawing/2014/main" val="525555885"/>
                    </a:ext>
                  </a:extLst>
                </a:gridCol>
                <a:gridCol w="2358614">
                  <a:extLst>
                    <a:ext uri="{9D8B030D-6E8A-4147-A177-3AD203B41FA5}">
                      <a16:colId xmlns:a16="http://schemas.microsoft.com/office/drawing/2014/main" val="963317656"/>
                    </a:ext>
                  </a:extLst>
                </a:gridCol>
              </a:tblGrid>
              <a:tr h="645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  <a:r>
                        <a:rPr lang="en-VN" sz="2400" dirty="0"/>
                        <a:t>ộc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  <a:r>
                        <a:rPr lang="en-VN" sz="2400" dirty="0"/>
                        <a:t>oả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Thổ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Kim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Thuỷ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781241"/>
                  </a:ext>
                </a:extLst>
              </a:tr>
              <a:tr h="4851681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hình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thái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trưởng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cây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gỗ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),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đặc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tính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u="sng" dirty="0" err="1">
                          <a:solidFill>
                            <a:srgbClr val="002060"/>
                          </a:solidFill>
                        </a:rPr>
                        <a:t>hướng</a:t>
                      </a:r>
                      <a:r>
                        <a:rPr lang="en-US" sz="2200" u="sng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u="sng" dirty="0" err="1">
                          <a:solidFill>
                            <a:srgbClr val="002060"/>
                          </a:solidFill>
                        </a:rPr>
                        <a:t>lên</a:t>
                      </a:r>
                      <a:r>
                        <a:rPr lang="en-US" sz="2200" u="sng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u="sng" dirty="0" err="1">
                          <a:solidFill>
                            <a:srgbClr val="002060"/>
                          </a:solidFill>
                        </a:rPr>
                        <a:t>trên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u="sng" dirty="0" err="1">
                          <a:solidFill>
                            <a:srgbClr val="002060"/>
                          </a:solidFill>
                        </a:rPr>
                        <a:t>hướng</a:t>
                      </a:r>
                      <a:r>
                        <a:rPr lang="en-US" sz="2200" u="sng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u="sng" dirty="0" err="1">
                          <a:solidFill>
                            <a:srgbClr val="002060"/>
                          </a:solidFill>
                        </a:rPr>
                        <a:t>ra</a:t>
                      </a:r>
                      <a:r>
                        <a:rPr lang="en-US" sz="2200" u="sng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u="sng" dirty="0" err="1">
                          <a:solidFill>
                            <a:srgbClr val="002060"/>
                          </a:solidFill>
                        </a:rPr>
                        <a:t>ngoài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Mộc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đại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diện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cho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năng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trưởng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ngừng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của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vạn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VN" sz="2200" dirty="0"/>
                    </a:p>
                  </a:txBody>
                  <a:tcPr>
                    <a:solidFill>
                      <a:srgbClr val="AEF85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sức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nóng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lửa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),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đặc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tính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thượng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u="sng" dirty="0" err="1">
                          <a:solidFill>
                            <a:srgbClr val="002060"/>
                          </a:solidFill>
                        </a:rPr>
                        <a:t>thăng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Tất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cả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tượng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tính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năng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hun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đốt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bốc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lên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trên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ôn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nhiệt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đều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thuộc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hỏa</a:t>
                      </a:r>
                      <a:endParaRPr lang="en-VN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Đất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),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đặc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tính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hóa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truyền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tải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thu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nạp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…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vậy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được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coi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mẹ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của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vạn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Thổ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bao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gồm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trưởng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cội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nguồn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cho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tồn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V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(Kim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loại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)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đại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biểu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cho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tính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năng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u="sng" dirty="0" err="1">
                          <a:solidFill>
                            <a:srgbClr val="002060"/>
                          </a:solidFill>
                        </a:rPr>
                        <a:t>ngưng</a:t>
                      </a:r>
                      <a:r>
                        <a:rPr lang="en-US" sz="2200" u="sng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u="sng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thanh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trừng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túc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giáng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thu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liễm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sẽ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Tất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cả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tượng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đạt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được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trạng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thái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ngưng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thì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được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quy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vào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kim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en-V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Nước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)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đặc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tính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nhuận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hướng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xuống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dưới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bế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tàng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Tất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cả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tượng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tính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năng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mát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lạnh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nhuận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bế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tàng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hướng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xuống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dưới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đều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được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quy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nạp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vào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thủy</a:t>
                      </a:r>
                      <a:r>
                        <a:rPr lang="en-US" sz="2200" dirty="0"/>
                        <a:t>.</a:t>
                      </a:r>
                      <a:endParaRPr lang="en-VN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364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84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0033DF-8AD4-DB85-C71F-15F8CDAE99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6611"/>
              </p:ext>
            </p:extLst>
          </p:nvPr>
        </p:nvGraphicFramePr>
        <p:xfrm>
          <a:off x="188686" y="1690688"/>
          <a:ext cx="11872685" cy="514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164">
                  <a:extLst>
                    <a:ext uri="{9D8B030D-6E8A-4147-A177-3AD203B41FA5}">
                      <a16:colId xmlns:a16="http://schemas.microsoft.com/office/drawing/2014/main" val="3033941640"/>
                    </a:ext>
                  </a:extLst>
                </a:gridCol>
                <a:gridCol w="2281031">
                  <a:extLst>
                    <a:ext uri="{9D8B030D-6E8A-4147-A177-3AD203B41FA5}">
                      <a16:colId xmlns:a16="http://schemas.microsoft.com/office/drawing/2014/main" val="3582489385"/>
                    </a:ext>
                  </a:extLst>
                </a:gridCol>
                <a:gridCol w="1696098">
                  <a:extLst>
                    <a:ext uri="{9D8B030D-6E8A-4147-A177-3AD203B41FA5}">
                      <a16:colId xmlns:a16="http://schemas.microsoft.com/office/drawing/2014/main" val="2276335386"/>
                    </a:ext>
                  </a:extLst>
                </a:gridCol>
                <a:gridCol w="1696098">
                  <a:extLst>
                    <a:ext uri="{9D8B030D-6E8A-4147-A177-3AD203B41FA5}">
                      <a16:colId xmlns:a16="http://schemas.microsoft.com/office/drawing/2014/main" val="1758712088"/>
                    </a:ext>
                  </a:extLst>
                </a:gridCol>
                <a:gridCol w="1696098">
                  <a:extLst>
                    <a:ext uri="{9D8B030D-6E8A-4147-A177-3AD203B41FA5}">
                      <a16:colId xmlns:a16="http://schemas.microsoft.com/office/drawing/2014/main" val="4168283722"/>
                    </a:ext>
                  </a:extLst>
                </a:gridCol>
                <a:gridCol w="1360196">
                  <a:extLst>
                    <a:ext uri="{9D8B030D-6E8A-4147-A177-3AD203B41FA5}">
                      <a16:colId xmlns:a16="http://schemas.microsoft.com/office/drawing/2014/main" val="9608247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17278448"/>
                    </a:ext>
                  </a:extLst>
                </a:gridCol>
              </a:tblGrid>
              <a:tr h="8138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Hành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dirty="0" err="1"/>
                        <a:t>Tạng</a:t>
                      </a:r>
                      <a:r>
                        <a:rPr lang="en-US" sz="2300" dirty="0"/>
                        <a:t>–</a:t>
                      </a:r>
                      <a:r>
                        <a:rPr lang="en-US" sz="2300" dirty="0" err="1"/>
                        <a:t>Phủ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Khí hậu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Mùa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Tổ chức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Ngũ quan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Tinh thần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768831"/>
                  </a:ext>
                </a:extLst>
              </a:tr>
              <a:tr h="9455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Mộc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/>
                        <a:t>Can – Đởm</a:t>
                      </a:r>
                      <a:endParaRPr lang="en-US" sz="2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Phong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Xuân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Gân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Mắt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/>
                        <a:t>Hồn</a:t>
                      </a:r>
                      <a:r>
                        <a:rPr lang="en-US" sz="2300"/>
                        <a:t> / giận (nộ)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157585"/>
                  </a:ext>
                </a:extLst>
              </a:tr>
              <a:tr h="9455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Hỏa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300" b="1"/>
                        <a:t>Tâm – Tiểu trường</a:t>
                      </a:r>
                      <a:endParaRPr lang="vi-VN" sz="2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Nhiệt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Hạ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Mạch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300"/>
                        <a:t>Lưỡi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/>
                        <a:t>Thần</a:t>
                      </a:r>
                      <a:r>
                        <a:rPr lang="en-US" sz="2300"/>
                        <a:t> / vui (hỷ)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442601"/>
                  </a:ext>
                </a:extLst>
              </a:tr>
              <a:tr h="5478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dirty="0" err="1"/>
                        <a:t>Thổ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/>
                        <a:t>Tỳ – Vị</a:t>
                      </a:r>
                      <a:endParaRPr lang="en-US" sz="2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Thấp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300"/>
                        <a:t>Trường hạ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300"/>
                        <a:t>Cơ nhục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Miệng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300" b="1"/>
                        <a:t>Ý</a:t>
                      </a:r>
                      <a:r>
                        <a:rPr lang="vi-VN" sz="2300"/>
                        <a:t> / lo (tư)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90912"/>
                  </a:ext>
                </a:extLst>
              </a:tr>
              <a:tr h="9455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Kim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300" b="1"/>
                        <a:t>Phế – Đại trường</a:t>
                      </a:r>
                      <a:endParaRPr lang="vi-VN" sz="2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Táo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Thu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Da lông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Mũi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300" b="1"/>
                        <a:t>Phách</a:t>
                      </a:r>
                      <a:r>
                        <a:rPr lang="vi-VN" sz="2300"/>
                        <a:t> / buồn (ưu)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0172389"/>
                  </a:ext>
                </a:extLst>
              </a:tr>
              <a:tr h="9455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Thủy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/>
                        <a:t>Thận – Bàng quang</a:t>
                      </a:r>
                      <a:endParaRPr lang="en-US" sz="2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Hàn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dirty="0"/>
                        <a:t>Đông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300"/>
                        <a:t>Xương–tủy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/>
                        <a:t>Tai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 dirty="0"/>
                        <a:t>Chí</a:t>
                      </a:r>
                      <a:r>
                        <a:rPr lang="en-US" sz="2300" dirty="0"/>
                        <a:t> / </a:t>
                      </a:r>
                      <a:r>
                        <a:rPr lang="en-US" sz="2300" dirty="0" err="1"/>
                        <a:t>sợ</a:t>
                      </a:r>
                      <a:r>
                        <a:rPr lang="en-US" sz="2300" dirty="0"/>
                        <a:t> (</a:t>
                      </a:r>
                      <a:r>
                        <a:rPr lang="en-US" sz="2300" dirty="0" err="1"/>
                        <a:t>khủng</a:t>
                      </a:r>
                      <a:r>
                        <a:rPr lang="en-US" sz="23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767214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57A5AD6-E193-4289-523F-A7BBC841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1. HỌC THUYẾT NGŨ HÀNH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2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2FF5-1ACE-41BC-A5D4-B8D970DF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2180"/>
          </a:xfrm>
        </p:spPr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2. QUY LUẬT CỦA NGŨ HÀNH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F8B92-9E20-4887-9196-9D2AF3B28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94" y="1241570"/>
            <a:ext cx="11400638" cy="561642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Trong </a:t>
            </a:r>
            <a:r>
              <a:rPr lang="en-US" dirty="0" err="1">
                <a:solidFill>
                  <a:srgbClr val="002060"/>
                </a:solidFill>
              </a:rPr>
              <a:t>điều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bình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thường</a:t>
            </a:r>
            <a:r>
              <a:rPr lang="en-US" dirty="0">
                <a:solidFill>
                  <a:srgbClr val="002060"/>
                </a:solidFill>
              </a:rPr>
              <a:t>, 5 </a:t>
            </a:r>
            <a:r>
              <a:rPr lang="en-US" dirty="0" err="1">
                <a:solidFill>
                  <a:srgbClr val="002060"/>
                </a:solidFill>
              </a:rPr>
              <a:t>vật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chất</a:t>
            </a:r>
            <a:r>
              <a:rPr lang="en-US" dirty="0">
                <a:solidFill>
                  <a:srgbClr val="002060"/>
                </a:solidFill>
              </a:rPr>
              <a:t>, 5 </a:t>
            </a:r>
            <a:r>
              <a:rPr lang="en-US" dirty="0" err="1">
                <a:solidFill>
                  <a:srgbClr val="002060"/>
                </a:solidFill>
              </a:rPr>
              <a:t>yếu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này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tương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theo</a:t>
            </a:r>
            <a:r>
              <a:rPr lang="en-US" dirty="0">
                <a:solidFill>
                  <a:srgbClr val="002060"/>
                </a:solidFill>
              </a:rPr>
              <a:t> 2 </a:t>
            </a:r>
            <a:r>
              <a:rPr lang="en-US" dirty="0" err="1">
                <a:solidFill>
                  <a:srgbClr val="002060"/>
                </a:solidFill>
              </a:rPr>
              <a:t>hướng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tương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sinh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thúc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đẩy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chuyển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hóa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nhau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en-US" dirty="0" err="1">
                <a:solidFill>
                  <a:srgbClr val="002060"/>
                </a:solidFill>
              </a:rPr>
              <a:t>hoặc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tương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khắc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ràng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buộc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chế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ước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nhau</a:t>
            </a:r>
            <a:r>
              <a:rPr lang="en-US" dirty="0">
                <a:solidFill>
                  <a:srgbClr val="002060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Trong </a:t>
            </a:r>
            <a:r>
              <a:rPr lang="en-US" dirty="0" err="1">
                <a:solidFill>
                  <a:srgbClr val="002060"/>
                </a:solidFill>
              </a:rPr>
              <a:t>điều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bất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thường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hay </a:t>
            </a:r>
            <a:r>
              <a:rPr lang="en-US" dirty="0" err="1">
                <a:solidFill>
                  <a:srgbClr val="002060"/>
                </a:solidFill>
              </a:rPr>
              <a:t>bệnh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lý</a:t>
            </a:r>
            <a:r>
              <a:rPr lang="en-US" dirty="0">
                <a:solidFill>
                  <a:srgbClr val="002060"/>
                </a:solidFill>
              </a:rPr>
              <a:t>, 5 </a:t>
            </a:r>
            <a:r>
              <a:rPr lang="en-US" dirty="0" err="1">
                <a:solidFill>
                  <a:srgbClr val="002060"/>
                </a:solidFill>
              </a:rPr>
              <a:t>vật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chất</a:t>
            </a:r>
            <a:r>
              <a:rPr lang="en-US" dirty="0">
                <a:solidFill>
                  <a:srgbClr val="002060"/>
                </a:solidFill>
              </a:rPr>
              <a:t>, 5 </a:t>
            </a:r>
            <a:r>
              <a:rPr lang="en-US" dirty="0" err="1">
                <a:solidFill>
                  <a:srgbClr val="002060"/>
                </a:solidFill>
              </a:rPr>
              <a:t>yếu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này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tương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theo</a:t>
            </a:r>
            <a:r>
              <a:rPr lang="en-US" dirty="0">
                <a:solidFill>
                  <a:srgbClr val="002060"/>
                </a:solidFill>
              </a:rPr>
              <a:t> 2 </a:t>
            </a:r>
            <a:r>
              <a:rPr lang="en-US" dirty="0" err="1">
                <a:solidFill>
                  <a:srgbClr val="002060"/>
                </a:solidFill>
              </a:rPr>
              <a:t>hướng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tương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thừa</a:t>
            </a:r>
            <a:r>
              <a:rPr lang="en-US" dirty="0">
                <a:solidFill>
                  <a:srgbClr val="002060"/>
                </a:solidFill>
              </a:rPr>
              <a:t> ( </a:t>
            </a:r>
            <a:r>
              <a:rPr lang="en-US" dirty="0" err="1">
                <a:solidFill>
                  <a:srgbClr val="002060"/>
                </a:solidFill>
              </a:rPr>
              <a:t>lấn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nhau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en-US" dirty="0" err="1">
                <a:solidFill>
                  <a:srgbClr val="002060"/>
                </a:solidFill>
              </a:rPr>
              <a:t>hoặc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tương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vũ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ngược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nhau</a:t>
            </a:r>
            <a:r>
              <a:rPr lang="en-US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566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C053-703A-43C2-9182-1DB16C91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02"/>
            <a:ext cx="10515600" cy="78017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2.1 </a:t>
            </a:r>
            <a:r>
              <a:rPr lang="en-US" b="1" dirty="0" err="1">
                <a:solidFill>
                  <a:srgbClr val="C00000"/>
                </a:solidFill>
              </a:rPr>
              <a:t>Ngũ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hành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tương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sinh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80EBB-8BBF-491B-8BD2-B68D4935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3" y="1300294"/>
            <a:ext cx="11442583" cy="53437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2060"/>
                </a:solidFill>
              </a:rPr>
              <a:t>Chỉ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nhau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thứ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tự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thúc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đẩy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nhau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triển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Mộc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hỏa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Hỏa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thổ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Thổ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kim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Kim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thủy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Thủy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mộc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9A23F-693B-4771-8F96-92DFB4C58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930" y="2023296"/>
            <a:ext cx="5444455" cy="432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81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1475</TotalTime>
  <Words>3370</Words>
  <Application>Microsoft Macintosh PowerPoint</Application>
  <PresentationFormat>Widescreen</PresentationFormat>
  <Paragraphs>410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Arial</vt:lpstr>
      <vt:lpstr>Office 2013 - 2022 Theme</vt:lpstr>
      <vt:lpstr>HỌC THUYẾT NGŨ HÀNH </vt:lpstr>
      <vt:lpstr>B. HỌC THUYẾT NGŨ HÀNH.</vt:lpstr>
      <vt:lpstr>1. Nguồn gốc &amp; Phát triển Học thuyết Ngũ hành</vt:lpstr>
      <vt:lpstr>1. Nguồn gốc &amp; Phát triển Học thuyết Ngũ hành</vt:lpstr>
      <vt:lpstr>1. HỌC THUYẾT NGŨ HÀNH</vt:lpstr>
      <vt:lpstr>1. HỌC THUYẾT NGŨ HÀNH</vt:lpstr>
      <vt:lpstr>1. HỌC THUYẾT NGŨ HÀNH</vt:lpstr>
      <vt:lpstr>2. QUY LUẬT CỦA NGŨ HÀNH</vt:lpstr>
      <vt:lpstr>2.1 Ngũ hành tương sinh</vt:lpstr>
      <vt:lpstr>Ngũ tạng theo tương sinh</vt:lpstr>
      <vt:lpstr>Ví dụ lâm sàng</vt:lpstr>
      <vt:lpstr>2.2 Ngũ hành tương khắc</vt:lpstr>
      <vt:lpstr>2.2 Ngũ hành tương khắc</vt:lpstr>
      <vt:lpstr>2.2 Ngũ hành tương khắc</vt:lpstr>
      <vt:lpstr>Ngũ hành tương thừa</vt:lpstr>
      <vt:lpstr>Ngũ hành tương thừa</vt:lpstr>
      <vt:lpstr>2.4 Ngũ hành tương vũ</vt:lpstr>
      <vt:lpstr>SO SÁNH 4 QUY LUẬT </vt:lpstr>
      <vt:lpstr>3. ỨNG DỤNG CỦA HỌC THUYẾT NGŨ HÀNH</vt:lpstr>
      <vt:lpstr>3. ỨNG DỤNG CỦA HỌC THUYẾT NGŨ HÀNH</vt:lpstr>
      <vt:lpstr>3. ỨNG DỤNG CỦA HỌC THUYẾT NGŨ HÀNH</vt:lpstr>
      <vt:lpstr>3. ỨNG DỤNG CỦA HỌC THUYẾT NGŨ HÀNH</vt:lpstr>
      <vt:lpstr>3. ỨNG DỤNG CỦA HỌC THUYẾT NGŨ HÀNH</vt:lpstr>
      <vt:lpstr>3. ỨNG DỤNG CỦA HỌC THUYẾT NGŨ HÀNH</vt:lpstr>
      <vt:lpstr>PowerPoint Presentation</vt:lpstr>
      <vt:lpstr>3. ỨNG DỤNG CỦA HỌC THUYẾT NGŨ HÀNH</vt:lpstr>
      <vt:lpstr>3. ỨNG DỤNG CỦA HỌC THUYẾT NGŨ HÀNH</vt:lpstr>
      <vt:lpstr>Ngũ vị – Ngũ sắc – Quy tạng</vt:lpstr>
      <vt:lpstr>Thuốc sao tẩm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Vu Dung</dc:creator>
  <cp:lastModifiedBy>Vu Dung</cp:lastModifiedBy>
  <cp:revision>5</cp:revision>
  <dcterms:created xsi:type="dcterms:W3CDTF">2025-08-27T02:55:15Z</dcterms:created>
  <dcterms:modified xsi:type="dcterms:W3CDTF">2025-10-25T13:32:17Z</dcterms:modified>
</cp:coreProperties>
</file>