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96" r:id="rId5"/>
    <p:sldId id="273" r:id="rId6"/>
    <p:sldId id="274" r:id="rId7"/>
    <p:sldId id="260" r:id="rId8"/>
    <p:sldId id="261" r:id="rId9"/>
    <p:sldId id="275" r:id="rId10"/>
    <p:sldId id="263" r:id="rId11"/>
    <p:sldId id="276" r:id="rId12"/>
    <p:sldId id="277" r:id="rId13"/>
    <p:sldId id="279" r:id="rId14"/>
    <p:sldId id="280" r:id="rId15"/>
    <p:sldId id="26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70" r:id="rId25"/>
    <p:sldId id="289" r:id="rId26"/>
    <p:sldId id="290" r:id="rId27"/>
    <p:sldId id="291" r:id="rId28"/>
    <p:sldId id="297" r:id="rId29"/>
    <p:sldId id="293" r:id="rId30"/>
    <p:sldId id="294" r:id="rId31"/>
    <p:sldId id="298" r:id="rId32"/>
    <p:sldId id="295" r:id="rId33"/>
    <p:sldId id="25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17" autoAdjust="0"/>
    <p:restoredTop sz="81857"/>
  </p:normalViewPr>
  <p:slideViewPr>
    <p:cSldViewPr snapToGrid="0">
      <p:cViewPr varScale="1">
        <p:scale>
          <a:sx n="76" d="100"/>
          <a:sy n="76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A1DF-9073-BD49-BCFD-F05445623279}" type="datetimeFigureOut">
              <a:rPr lang="en-VN" smtClean="0"/>
              <a:t>18/9/25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DCA10-A6B6-9944-A428-1B5811A9677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136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DCA10-A6B6-9944-A428-1B5811A96776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4600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DCA10-A6B6-9944-A428-1B5811A96776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53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DCA10-A6B6-9944-A428-1B5811A96776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2931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DCA10-A6B6-9944-A428-1B5811A96776}" type="slidenum">
              <a:rPr lang="en-VN" smtClean="0"/>
              <a:t>23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450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DCA10-A6B6-9944-A428-1B5811A96776}" type="slidenum">
              <a:rPr lang="en-VN" smtClean="0"/>
              <a:t>25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2596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F486-312B-486D-B914-F9245C576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65A39-B2A7-4EE3-B65E-3E6423D60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88C2C-F100-4E7C-85C1-48B7CBB8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DA5D7-716C-446B-849E-BF32F901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5D5DA-2AF4-4534-9FC4-2FE38C0B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3B82-F71C-4A41-AEE6-B90D775B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34E82-0214-41A8-85D2-D5B42B7BB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5D1AB-CB42-41E9-98EA-CD04E24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CED2E-9824-40B5-9BCB-1E73BD3A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63AE3-A052-43D6-87E1-E6A0937E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8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36638-DAEA-48A6-9F51-4FDC3C2C0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637DB-B233-46AE-9765-30401C855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E237-65B6-423F-93BD-CB208568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D24A-8EDC-42C4-9E61-DE363C51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9DF3A-F00E-43AD-BDF0-BD314532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5D61-34E1-4B0A-9FAD-932CAAAF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FB53-D500-4D64-B441-8ECA11ABF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2F69C-9D98-4A92-8B24-E7C09013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3C503-74E6-4A2E-9564-9BC91701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354F-D77B-4B6B-AE8B-59CC1BEF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B45D-0EE0-4398-A4D4-62138762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6C058-470E-4C6C-92B9-C076464E8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B186F-0CB7-421A-BFC8-EB1BE8FE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CB158-74D0-42A6-B96D-C32D2BB2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09920-CE41-41E9-934C-543BE9E5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3388-9454-4F23-83AD-AB1E37D0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53393-0644-4015-9096-9346E435E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0F40-08BC-4DD8-B468-5F81BC610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0B952-3683-43C0-8D99-AC6A5EC8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B2F2C-AF81-4BF0-8900-1F43CF90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A60D5-4B7C-4945-BF42-4CB33F43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0F64-5EA4-4D5E-AB8B-77C1773A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B3893-72F1-4BB2-AC18-B214CF9B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20C3B-E40D-407E-8F8D-8455EDE20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E854DF-5D6D-4FA8-94F2-6C438DF3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ED834-B347-4C9C-B81C-D68CB8937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CF939-4ED6-433F-B4A3-4AA4610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CC06B2-E04B-4C95-A77C-D36DDCFD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D824A-81BA-4070-9EC1-9AD10269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843D-F240-4BA6-B391-80AE658D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CC216-BA2B-451B-A0D0-C5D46E34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C44F3-59D0-425E-A295-BCBF98B9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388FE-BC5D-4111-9A28-1D826CF8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6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1E64C-AD31-4075-BFC5-3698A5A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E87A3-AFD9-4B59-858F-902648E7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A4C39-32A0-48F8-9608-3CBD836A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9FC3-CCEA-4249-BBB0-27FE25DA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9AA9-520F-4CF1-ACAC-561F1486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7CD72-0CD2-478C-84D8-CD609DB1E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00A24-F7FD-48D0-85DE-7EF0EC48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783DD-F7CD-4006-A377-DAB34682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460CA-0114-423B-B5D7-968D60C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1C7A-5FAD-482A-8E50-677E84E6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BD954-9482-426F-ACAE-A61EF255E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FFA24-BC07-4F29-A68E-F7F71E265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41599-AA2A-4861-9268-A03376F0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3B622-5650-4DD1-B380-258E5ECA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F085-FB18-4571-8E7D-E04B0337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85326-C1C6-4BEA-BD95-71A524A2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49D9F-6FDF-4DE9-81FF-F32F02589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8FA0B-E61A-4041-882B-FEA15240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9A20-572D-4F4F-9B3C-F6299069A0D9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A4F30-A08B-43FC-A27E-7D0AF7EE2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FDD5-FBA7-46A0-87CE-CA1A65A26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A6CE-49CA-47CC-B158-8FD44A47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F2B-B5E2-4815-B35E-450009EE5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123" y="1249959"/>
            <a:ext cx="9694877" cy="3426971"/>
          </a:xfrm>
          <a:solidFill>
            <a:schemeClr val="accent2">
              <a:lumMod val="50000"/>
            </a:scheme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NGUYÊN NHÂN GÂY BỆNH THEO Y HỌC CỔ TRUYỀN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C89488-FB44-4422-9349-E540CE3B8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334" y="5608040"/>
            <a:ext cx="7519332" cy="1054916"/>
          </a:xfrm>
          <a:solidFill>
            <a:schemeClr val="bg2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Th.s Bs. Bùi Thị Phương</a:t>
            </a:r>
          </a:p>
          <a:p>
            <a:pPr algn="ctr">
              <a:lnSpc>
                <a:spcPct val="100000"/>
              </a:lnSpc>
            </a:pPr>
            <a:r>
              <a:rPr lang="en-US" sz="2400" i="1" cap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 Viên Bộ Môn </a:t>
            </a:r>
            <a:r>
              <a:rPr lang="en-US" sz="24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học cổ truyền</a:t>
            </a:r>
            <a:r>
              <a:rPr lang="en-US" sz="2400" i="1" cap="none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04EF0-9671-48D3-9E67-47FC40BC4396}"/>
              </a:ext>
            </a:extLst>
          </p:cNvPr>
          <p:cNvSpPr txBox="1"/>
          <p:nvPr/>
        </p:nvSpPr>
        <p:spPr>
          <a:xfrm>
            <a:off x="3668086" y="21359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CAO ĐẲNG Y DƯỢC HÀ NỘI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5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4C6D-814C-4702-8229-34955F37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76"/>
            <a:ext cx="10515600" cy="6291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I. NGOẠI NHÂN 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C1A7B-ECCA-404B-945C-BAAE5DA30B52}"/>
              </a:ext>
            </a:extLst>
          </p:cNvPr>
          <p:cNvSpPr/>
          <p:nvPr/>
        </p:nvSpPr>
        <p:spPr>
          <a:xfrm>
            <a:off x="620785" y="2902592"/>
            <a:ext cx="1442907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Hàn</a:t>
            </a:r>
            <a:r>
              <a:rPr lang="en-US"/>
              <a:t> </a:t>
            </a: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C0435D7E-702C-4FB5-A92F-86A856E26C89}"/>
              </a:ext>
            </a:extLst>
          </p:cNvPr>
          <p:cNvSpPr/>
          <p:nvPr/>
        </p:nvSpPr>
        <p:spPr>
          <a:xfrm>
            <a:off x="2692867" y="2349019"/>
            <a:ext cx="260058" cy="234892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3AC74-898D-423B-ADDF-786E0D60A4D3}"/>
              </a:ext>
            </a:extLst>
          </p:cNvPr>
          <p:cNvSpPr/>
          <p:nvPr/>
        </p:nvSpPr>
        <p:spPr>
          <a:xfrm>
            <a:off x="3674378" y="1880532"/>
            <a:ext cx="1426129" cy="812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Phong</a:t>
            </a:r>
            <a:r>
              <a:rPr lang="en-US"/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AAA2BDF-7990-44B1-A404-B93D9F0C451E}"/>
              </a:ext>
            </a:extLst>
          </p:cNvPr>
          <p:cNvSpPr/>
          <p:nvPr/>
        </p:nvSpPr>
        <p:spPr>
          <a:xfrm>
            <a:off x="5897461" y="2215392"/>
            <a:ext cx="620785" cy="14261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7A4E13-9BCA-4B70-8555-4B9DBEE6DFA3}"/>
              </a:ext>
            </a:extLst>
          </p:cNvPr>
          <p:cNvSpPr/>
          <p:nvPr/>
        </p:nvSpPr>
        <p:spPr>
          <a:xfrm>
            <a:off x="7189365" y="1838587"/>
            <a:ext cx="2818701" cy="9060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Phong hàn</a:t>
            </a: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7693E2E0-8627-463B-9D81-07323FCDD823}"/>
              </a:ext>
            </a:extLst>
          </p:cNvPr>
          <p:cNvSpPr/>
          <p:nvPr/>
        </p:nvSpPr>
        <p:spPr>
          <a:xfrm>
            <a:off x="2692867" y="4128779"/>
            <a:ext cx="260058" cy="234892"/>
          </a:xfrm>
          <a:prstGeom prst="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300E8-9B74-41EF-9E49-733D84EC4469}"/>
              </a:ext>
            </a:extLst>
          </p:cNvPr>
          <p:cNvSpPr/>
          <p:nvPr/>
        </p:nvSpPr>
        <p:spPr>
          <a:xfrm>
            <a:off x="3649211" y="3912763"/>
            <a:ext cx="1593909" cy="81233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Thấp</a:t>
            </a:r>
            <a:r>
              <a:rPr lang="en-US"/>
              <a:t> 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084A46-B3F7-4DB4-912D-4BB12FF83DCB}"/>
              </a:ext>
            </a:extLst>
          </p:cNvPr>
          <p:cNvSpPr/>
          <p:nvPr/>
        </p:nvSpPr>
        <p:spPr>
          <a:xfrm>
            <a:off x="5964573" y="4246225"/>
            <a:ext cx="620785" cy="1426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E365C3-8517-47F7-B51A-85729541A367}"/>
              </a:ext>
            </a:extLst>
          </p:cNvPr>
          <p:cNvSpPr/>
          <p:nvPr/>
        </p:nvSpPr>
        <p:spPr>
          <a:xfrm>
            <a:off x="7373923" y="3779034"/>
            <a:ext cx="2701246" cy="9060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Hàn thấp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FEC74C-0B4F-42DE-A268-3675B4EBE3D3}"/>
              </a:ext>
            </a:extLst>
          </p:cNvPr>
          <p:cNvSpPr/>
          <p:nvPr/>
        </p:nvSpPr>
        <p:spPr>
          <a:xfrm>
            <a:off x="5100507" y="5478011"/>
            <a:ext cx="6803467" cy="101486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Đi ỉa chảy, nôn mửa, đau bụng do lạnh…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24EF8F-9CA8-484A-854B-57419F091D8A}"/>
              </a:ext>
            </a:extLst>
          </p:cNvPr>
          <p:cNvCxnSpPr/>
          <p:nvPr/>
        </p:nvCxnSpPr>
        <p:spPr>
          <a:xfrm>
            <a:off x="8816829" y="4840447"/>
            <a:ext cx="0" cy="43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9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7D6758-E607-7A33-3006-B8CEA33BB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497681"/>
              </p:ext>
            </p:extLst>
          </p:nvPr>
        </p:nvGraphicFramePr>
        <p:xfrm>
          <a:off x="1" y="0"/>
          <a:ext cx="12191999" cy="688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362">
                  <a:extLst>
                    <a:ext uri="{9D8B030D-6E8A-4147-A177-3AD203B41FA5}">
                      <a16:colId xmlns:a16="http://schemas.microsoft.com/office/drawing/2014/main" val="1422119395"/>
                    </a:ext>
                  </a:extLst>
                </a:gridCol>
                <a:gridCol w="3513368">
                  <a:extLst>
                    <a:ext uri="{9D8B030D-6E8A-4147-A177-3AD203B41FA5}">
                      <a16:colId xmlns:a16="http://schemas.microsoft.com/office/drawing/2014/main" val="362069983"/>
                    </a:ext>
                  </a:extLst>
                </a:gridCol>
                <a:gridCol w="2818588">
                  <a:extLst>
                    <a:ext uri="{9D8B030D-6E8A-4147-A177-3AD203B41FA5}">
                      <a16:colId xmlns:a16="http://schemas.microsoft.com/office/drawing/2014/main" val="2573390044"/>
                    </a:ext>
                  </a:extLst>
                </a:gridCol>
                <a:gridCol w="2867681">
                  <a:extLst>
                    <a:ext uri="{9D8B030D-6E8A-4147-A177-3AD203B41FA5}">
                      <a16:colId xmlns:a16="http://schemas.microsoft.com/office/drawing/2014/main" val="717570424"/>
                    </a:ext>
                  </a:extLst>
                </a:gridCol>
              </a:tblGrid>
              <a:tr h="4790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Lâm </a:t>
                      </a:r>
                      <a:r>
                        <a:rPr lang="en-US" sz="2000" b="1" dirty="0" err="1"/>
                        <a:t>sàng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Triệu chứng / Lưỡi – Mạch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tắc trị liệu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Ví dụ phương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183537"/>
                  </a:ext>
                </a:extLst>
              </a:tr>
              <a:tr h="2244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1" dirty="0"/>
                        <a:t>A. Phong Hàn phạm biểu (Thái dương thương hàn)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Sợ lạnh nhiều, sốt nhẹ – Không/ít mồ hôi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Đau đầu, gáy cứng, ho đờm loãng, ngạt mũi, đau nhức toàn thân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rêu trắng mỏng ướt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phù khẩn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Tán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hàn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biểu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tuyên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phế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khái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Ma hoàng thang </a:t>
                      </a:r>
                      <a:r>
                        <a:rPr lang="vi-VN" sz="2000" dirty="0"/>
                        <a:t>(biểu thực vô hãn)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Quế chi thang </a:t>
                      </a:r>
                      <a:r>
                        <a:rPr lang="vi-VN" sz="2000" dirty="0"/>
                        <a:t>(biểu hư hữu hãn)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540637"/>
                  </a:ext>
                </a:extLst>
              </a:tr>
              <a:tr h="18900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B.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phạm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Phế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thấu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Ho đờm trắng loãng, ngực tức, thở khò khè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Gặp lạnh tăng, gặp ấm giảm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rêu trắng ướt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trì/khẩn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Ôn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tán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hóa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ẩm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chỉ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khái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Tiểu Thanh long thang, Linh cam ngũ vị khương tân thang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6638"/>
                  </a:ext>
                </a:extLst>
              </a:tr>
              <a:tr h="2244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1" dirty="0"/>
                        <a:t>C. Hàn ngưng Vị – Trung tiêu (Vị quản thống do hàn)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Đau thượng vị dữ, thích ấm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sợ lạnh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Nôn nước trong, ợ hơi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Không khát hoặc thích uống ấm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rêu trắng trơn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trì/khẩn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Ôn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trung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tán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hòa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vị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chỉ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thống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Lý trung thang, Lương phụ hoàn, Ngô thù du thang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5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59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055F98-41CA-7BC1-D827-CF1E9B2FA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539526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94">
                  <a:extLst>
                    <a:ext uri="{9D8B030D-6E8A-4147-A177-3AD203B41FA5}">
                      <a16:colId xmlns:a16="http://schemas.microsoft.com/office/drawing/2014/main" val="4169129190"/>
                    </a:ext>
                  </a:extLst>
                </a:gridCol>
                <a:gridCol w="4330345">
                  <a:extLst>
                    <a:ext uri="{9D8B030D-6E8A-4147-A177-3AD203B41FA5}">
                      <a16:colId xmlns:a16="http://schemas.microsoft.com/office/drawing/2014/main" val="162703935"/>
                    </a:ext>
                  </a:extLst>
                </a:gridCol>
                <a:gridCol w="2867681">
                  <a:extLst>
                    <a:ext uri="{9D8B030D-6E8A-4147-A177-3AD203B41FA5}">
                      <a16:colId xmlns:a16="http://schemas.microsoft.com/office/drawing/2014/main" val="3455155599"/>
                    </a:ext>
                  </a:extLst>
                </a:gridCol>
                <a:gridCol w="2867681">
                  <a:extLst>
                    <a:ext uri="{9D8B030D-6E8A-4147-A177-3AD203B41FA5}">
                      <a16:colId xmlns:a16="http://schemas.microsoft.com/office/drawing/2014/main" val="2640552535"/>
                    </a:ext>
                  </a:extLst>
                </a:gridCol>
              </a:tblGrid>
              <a:tr h="15666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D.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Hàn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thấp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khốn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Tỳ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900" b="0" dirty="0">
                          <a:solidFill>
                            <a:schemeClr val="tx1"/>
                          </a:solidFill>
                        </a:rPr>
                        <a:t>– Ăn kém, bụng đầy trướng, đại tiện lỏng nước </a:t>
                      </a:r>
                    </a:p>
                    <a:p>
                      <a:pPr>
                        <a:buNone/>
                      </a:pPr>
                      <a:r>
                        <a:rPr lang="vi-VN" sz="1900" b="0" dirty="0">
                          <a:solidFill>
                            <a:schemeClr val="tx1"/>
                          </a:solidFill>
                        </a:rPr>
                        <a:t>– Người nặng nề, mệt, tiểu trong dài </a:t>
                      </a:r>
                    </a:p>
                    <a:p>
                      <a:pPr>
                        <a:buNone/>
                      </a:pPr>
                      <a:r>
                        <a:rPr lang="vi-VN" sz="1900" b="0" dirty="0">
                          <a:solidFill>
                            <a:schemeClr val="tx1"/>
                          </a:solidFill>
                        </a:rPr>
                        <a:t>– Lưỡi: rêu trắng dày ướt </a:t>
                      </a:r>
                    </a:p>
                    <a:p>
                      <a:pPr>
                        <a:buNone/>
                      </a:pPr>
                      <a:r>
                        <a:rPr lang="vi-VN" sz="1900" b="0" dirty="0">
                          <a:solidFill>
                            <a:schemeClr val="tx1"/>
                          </a:solidFill>
                        </a:rPr>
                        <a:t>– Mạch: nhược/trì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Kiện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Tỳ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ôn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trung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lợi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tx1"/>
                          </a:solidFill>
                        </a:rPr>
                        <a:t>thấp</a:t>
                      </a:r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900" b="0" dirty="0">
                          <a:solidFill>
                            <a:schemeClr val="tx1"/>
                          </a:solidFill>
                        </a:rPr>
                        <a:t>Lý trung thang, Hương sa lục quân tử thang (gia giảm)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80083"/>
                  </a:ext>
                </a:extLst>
              </a:tr>
              <a:tr h="18623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 b="1" dirty="0"/>
                        <a:t>E. </a:t>
                      </a:r>
                      <a:r>
                        <a:rPr lang="en-US" sz="1900" b="1" dirty="0" err="1"/>
                        <a:t>Hàn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tý</a:t>
                      </a:r>
                      <a:r>
                        <a:rPr lang="en-US" sz="1900" b="1" dirty="0"/>
                        <a:t> (Phong </a:t>
                      </a:r>
                      <a:r>
                        <a:rPr lang="en-US" sz="1900" b="1" dirty="0" err="1"/>
                        <a:t>Hàn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Thấp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tý</a:t>
                      </a:r>
                      <a:r>
                        <a:rPr lang="en-US" sz="1900" b="1" dirty="0"/>
                        <a:t> – </a:t>
                      </a:r>
                      <a:r>
                        <a:rPr lang="en-US" sz="1900" b="1" dirty="0" err="1"/>
                        <a:t>đau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khớp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lạnh</a:t>
                      </a:r>
                      <a:r>
                        <a:rPr lang="en-US" sz="1900" b="1" dirty="0"/>
                        <a:t>)</a:t>
                      </a:r>
                      <a:endParaRPr lang="en-US" sz="19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900" dirty="0"/>
                        <a:t>– Đau khớp cố định, dữ dội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Gặp lạnh ẩm tăng, gặp ấm giảm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Vận động kém linh hoạt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</a:t>
                      </a:r>
                      <a:r>
                        <a:rPr lang="vi-VN" sz="1900" b="1" dirty="0"/>
                        <a:t>Lưỡi</a:t>
                      </a:r>
                      <a:r>
                        <a:rPr lang="vi-VN" sz="1900" dirty="0"/>
                        <a:t>: rêu trắng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</a:t>
                      </a:r>
                      <a:r>
                        <a:rPr lang="vi-VN" sz="1900" b="1" dirty="0"/>
                        <a:t>Mạch</a:t>
                      </a:r>
                      <a:r>
                        <a:rPr lang="vi-VN" sz="1900" dirty="0"/>
                        <a:t>: trì/khẩn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/>
                        <a:t>Khu </a:t>
                      </a:r>
                      <a:r>
                        <a:rPr lang="en-US" sz="1900" b="1" dirty="0" err="1"/>
                        <a:t>phong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tán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hàn</a:t>
                      </a:r>
                      <a:r>
                        <a:rPr lang="en-US" sz="1900" b="1" dirty="0"/>
                        <a:t>, </a:t>
                      </a:r>
                      <a:r>
                        <a:rPr lang="en-US" sz="1900" b="1" dirty="0" err="1"/>
                        <a:t>trừ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thấp</a:t>
                      </a:r>
                      <a:r>
                        <a:rPr lang="en-US" sz="1900" b="1" dirty="0"/>
                        <a:t>, </a:t>
                      </a:r>
                      <a:r>
                        <a:rPr lang="en-US" sz="1900" b="1" dirty="0" err="1"/>
                        <a:t>thông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lạc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chỉ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thống</a:t>
                      </a:r>
                      <a:endParaRPr lang="en-US" sz="19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900" b="1" dirty="0"/>
                        <a:t>Ô đầu thang </a:t>
                      </a:r>
                      <a:r>
                        <a:rPr lang="vi-VN" sz="1900" dirty="0"/>
                        <a:t>(hàn tý đau dữ)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900" b="1" dirty="0"/>
                        <a:t>Độc hoạt tang ký sinh </a:t>
                      </a:r>
                      <a:r>
                        <a:rPr lang="vi-VN" sz="1900" dirty="0"/>
                        <a:t>(phong hàn thấp tý + can thận hư)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54048"/>
                  </a:ext>
                </a:extLst>
              </a:tr>
              <a:tr h="2157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900" b="1"/>
                        <a:t>F. Hàn ngưng Can mạch / Tử cung</a:t>
                      </a:r>
                      <a:endParaRPr lang="vi-VN" sz="19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900" dirty="0"/>
                        <a:t>– Nam: đau hạ vị, thoát vị, đau tinh hoàn, gặp lạnh tăng, ấm giảm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Nữ: thống kinh co quặn, thích chườm ấm, kinh sậm có cục, vô sinh do hàn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</a:t>
                      </a:r>
                      <a:r>
                        <a:rPr lang="vi-VN" sz="1900" b="1" dirty="0"/>
                        <a:t>Lưỡi</a:t>
                      </a:r>
                      <a:r>
                        <a:rPr lang="vi-VN" sz="1900" dirty="0"/>
                        <a:t>: nhạt, rêu trắng ướt </a:t>
                      </a:r>
                    </a:p>
                    <a:p>
                      <a:pPr>
                        <a:buNone/>
                      </a:pPr>
                      <a:r>
                        <a:rPr lang="vi-VN" sz="1900" dirty="0"/>
                        <a:t>– </a:t>
                      </a:r>
                      <a:r>
                        <a:rPr lang="vi-VN" sz="1900" b="1" dirty="0"/>
                        <a:t>Mạch</a:t>
                      </a:r>
                      <a:r>
                        <a:rPr lang="vi-VN" sz="1900" dirty="0"/>
                        <a:t>: trì/khẩn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 err="1"/>
                        <a:t>Ôn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kinh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tán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hàn</a:t>
                      </a:r>
                      <a:r>
                        <a:rPr lang="en-US" sz="1900" b="1" dirty="0"/>
                        <a:t>, </a:t>
                      </a:r>
                      <a:r>
                        <a:rPr lang="en-US" sz="1900" b="1" dirty="0" err="1"/>
                        <a:t>hoạt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huyết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chỉ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thống</a:t>
                      </a:r>
                      <a:endParaRPr lang="en-US" sz="19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900" b="1" dirty="0"/>
                        <a:t>Thiên thai ô dược tán </a:t>
                      </a:r>
                      <a:r>
                        <a:rPr lang="vi-VN" sz="1900" dirty="0"/>
                        <a:t>(can mạch),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900" b="1" dirty="0"/>
                        <a:t>Ôn kinh thang </a:t>
                      </a:r>
                      <a:r>
                        <a:rPr lang="vi-VN" sz="1900" dirty="0"/>
                        <a:t>(cung hàn huyết ứ).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13970"/>
                  </a:ext>
                </a:extLst>
              </a:tr>
              <a:tr h="12710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900" b="1"/>
                        <a:t>G. Dương khí bạo thoát (cực hàn – nguy cấp)</a:t>
                      </a:r>
                      <a:endParaRPr lang="vi-VN" sz="19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900" dirty="0"/>
                        <a:t>– </a:t>
                      </a:r>
                      <a:r>
                        <a:rPr lang="en-US" sz="1900" dirty="0" err="1"/>
                        <a:t>Lạnh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toát</a:t>
                      </a:r>
                      <a:r>
                        <a:rPr lang="en-US" sz="1900" dirty="0"/>
                        <a:t>, </a:t>
                      </a:r>
                      <a:r>
                        <a:rPr lang="en-US" sz="1900" dirty="0" err="1"/>
                        <a:t>mồ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hôi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lạnh</a:t>
                      </a:r>
                      <a:r>
                        <a:rPr lang="en-US" sz="1900" dirty="0"/>
                        <a:t>, </a:t>
                      </a:r>
                      <a:r>
                        <a:rPr lang="en-US" sz="1900" dirty="0" err="1"/>
                        <a:t>quyết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lạnh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tứ</a:t>
                      </a:r>
                      <a:r>
                        <a:rPr lang="en-US" sz="1900" dirty="0"/>
                        <a:t> chi </a:t>
                      </a:r>
                    </a:p>
                    <a:p>
                      <a:pPr>
                        <a:buNone/>
                      </a:pPr>
                      <a:r>
                        <a:rPr lang="en-US" sz="1900" dirty="0"/>
                        <a:t>– </a:t>
                      </a:r>
                      <a:r>
                        <a:rPr lang="en-US" sz="1900" dirty="0" err="1"/>
                        <a:t>Mặt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trắng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bệch</a:t>
                      </a:r>
                      <a:r>
                        <a:rPr lang="en-US" sz="1900" dirty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1900" dirty="0"/>
                        <a:t>– </a:t>
                      </a:r>
                      <a:r>
                        <a:rPr lang="en-US" sz="1900" b="1" dirty="0" err="1"/>
                        <a:t>Mạch</a:t>
                      </a:r>
                      <a:r>
                        <a:rPr lang="en-US" sz="1900" dirty="0"/>
                        <a:t>: vi </a:t>
                      </a:r>
                      <a:r>
                        <a:rPr lang="en-US" sz="1900" dirty="0" err="1"/>
                        <a:t>dục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tuyệt</a:t>
                      </a:r>
                      <a:endParaRPr lang="en-US" sz="19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1900" b="1" dirty="0"/>
                        <a:t>Hồi dương cứu nghịch, cấp cứu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 err="1"/>
                        <a:t>Tứ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nghịch</a:t>
                      </a:r>
                      <a:r>
                        <a:rPr lang="en-US" sz="1900" b="1" dirty="0"/>
                        <a:t> thang, </a:t>
                      </a:r>
                      <a:r>
                        <a:rPr lang="en-US" sz="1900" b="1" dirty="0" err="1"/>
                        <a:t>Sâm</a:t>
                      </a:r>
                      <a:r>
                        <a:rPr lang="en-US" sz="1900" b="1" dirty="0"/>
                        <a:t> </a:t>
                      </a:r>
                      <a:r>
                        <a:rPr lang="en-US" sz="1900" b="1" dirty="0" err="1"/>
                        <a:t>phụ</a:t>
                      </a:r>
                      <a:r>
                        <a:rPr lang="en-US" sz="1900" b="1" dirty="0"/>
                        <a:t> thang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4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6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2CDE0D-15F6-42EA-69DB-E50AB3870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301055"/>
              </p:ext>
            </p:extLst>
          </p:nvPr>
        </p:nvGraphicFramePr>
        <p:xfrm>
          <a:off x="103240" y="103238"/>
          <a:ext cx="12088760" cy="660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1">
                  <a:extLst>
                    <a:ext uri="{9D8B030D-6E8A-4147-A177-3AD203B41FA5}">
                      <a16:colId xmlns:a16="http://schemas.microsoft.com/office/drawing/2014/main" val="1887656723"/>
                    </a:ext>
                  </a:extLst>
                </a:gridCol>
                <a:gridCol w="4970207">
                  <a:extLst>
                    <a:ext uri="{9D8B030D-6E8A-4147-A177-3AD203B41FA5}">
                      <a16:colId xmlns:a16="http://schemas.microsoft.com/office/drawing/2014/main" val="1368119355"/>
                    </a:ext>
                  </a:extLst>
                </a:gridCol>
                <a:gridCol w="5496232">
                  <a:extLst>
                    <a:ext uri="{9D8B030D-6E8A-4147-A177-3AD203B41FA5}">
                      <a16:colId xmlns:a16="http://schemas.microsoft.com/office/drawing/2014/main" val="1545511261"/>
                    </a:ext>
                  </a:extLst>
                </a:gridCol>
              </a:tblGrid>
              <a:tr h="7420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Tiêu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chí</a:t>
                      </a:r>
                      <a:r>
                        <a:rPr lang="en-US" sz="2000" b="1" dirty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Thực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tà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thịnh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Hư hàn (dương hư sinh hàn)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53309"/>
                  </a:ext>
                </a:extLst>
              </a:tr>
              <a:tr h="12807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Khởi phát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Thường </a:t>
                      </a:r>
                      <a:r>
                        <a:rPr lang="vi-VN" sz="2000" b="1" dirty="0"/>
                        <a:t>cấp tính</a:t>
                      </a:r>
                      <a:r>
                        <a:rPr lang="vi-VN" sz="2000" dirty="0"/>
                        <a:t>, sau khi nhiễm lạnh từ bên ngoài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Thường </a:t>
                      </a:r>
                      <a:r>
                        <a:rPr lang="vi-VN" sz="2000" b="1" dirty="0"/>
                        <a:t>mạn tính</a:t>
                      </a:r>
                      <a:r>
                        <a:rPr lang="vi-VN" sz="2000" dirty="0"/>
                        <a:t>, do cơ địa dương hư, tuổi già, bệnh mạn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80758"/>
                  </a:ext>
                </a:extLst>
              </a:tr>
              <a:tr h="12807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Đau</a:t>
                      </a:r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dữ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dội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cố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định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gặp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gặp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tăng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ỉ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kèm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mệt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mỏi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lạnh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thích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ấm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42418"/>
                  </a:ext>
                </a:extLst>
              </a:tr>
              <a:tr h="74204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Mồ hôi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hoặc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mồ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hôi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Có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hãn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mồ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hôi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lạnh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1790"/>
                  </a:ext>
                </a:extLst>
              </a:tr>
              <a:tr h="12807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Lưỡi – Mạch</a:t>
                      </a:r>
                      <a:endParaRPr lang="vi-VN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Lưỡi: rêu trắng ướt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 Mạch: khẩn, trì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Lưỡi: nhạt, rêu trắng mỏng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Mạch: nhược, trì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891090"/>
                  </a:ext>
                </a:extLst>
              </a:tr>
              <a:tr h="12807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Pháp </a:t>
                      </a:r>
                      <a:r>
                        <a:rPr lang="en-US" sz="2000" b="1" dirty="0" err="1"/>
                        <a:t>trị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Tán hàn – thông bế</a:t>
                      </a:r>
                      <a:r>
                        <a:rPr lang="en-US" sz="2000"/>
                        <a:t>, giải biểu, hành khí hoạt huyết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Ôn bổ dương – phù chính</a:t>
                      </a:r>
                      <a:r>
                        <a:rPr lang="vi-VN" sz="2000" dirty="0"/>
                        <a:t>, trợ hỏa sinh khí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0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86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7FE632-FF4F-33F0-A891-1C6075D55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07485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881">
                  <a:extLst>
                    <a:ext uri="{9D8B030D-6E8A-4147-A177-3AD203B41FA5}">
                      <a16:colId xmlns:a16="http://schemas.microsoft.com/office/drawing/2014/main" val="99068705"/>
                    </a:ext>
                  </a:extLst>
                </a:gridCol>
                <a:gridCol w="5278120">
                  <a:extLst>
                    <a:ext uri="{9D8B030D-6E8A-4147-A177-3AD203B41FA5}">
                      <a16:colId xmlns:a16="http://schemas.microsoft.com/office/drawing/2014/main" val="1974279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6604199"/>
                    </a:ext>
                  </a:extLst>
                </a:gridCol>
              </a:tblGrid>
              <a:tr h="7121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3. THỬ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thích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/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lý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69634"/>
                  </a:ext>
                </a:extLst>
              </a:tr>
              <a:tr h="1229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Thuộc dương tà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Thử mang tính nóng, dễ hao tổn </a:t>
                      </a:r>
                      <a:r>
                        <a:rPr lang="en-US" sz="2000" b="1"/>
                        <a:t>tân dịch và khí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Khát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mệt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mồ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dễ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kiệt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sức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25575"/>
                  </a:ext>
                </a:extLst>
              </a:tr>
              <a:tr h="1229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Thường kiêm thấp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Mùa hè nóng ẩm → </a:t>
                      </a:r>
                      <a:r>
                        <a:rPr lang="vi-VN" sz="2000" b="1" dirty="0"/>
                        <a:t>Thử thấp</a:t>
                      </a:r>
                      <a:r>
                        <a:rPr lang="vi-VN" sz="2000" dirty="0"/>
                        <a:t> thường gặp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Sốt, nặng đầu, mệt, đầy trướng, tiêu chảy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3722"/>
                  </a:ext>
                </a:extLst>
              </a:tr>
              <a:tr h="1229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Thượng viêm</a:t>
                      </a:r>
                      <a:r>
                        <a:rPr lang="vi-VN" sz="2000" dirty="0"/>
                        <a:t> (dễ bốc lên)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Thử nhiệt dễ bốc lên phần trên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mặt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đỏ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đầu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28962"/>
                  </a:ext>
                </a:extLst>
              </a:tr>
              <a:tr h="1229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Tính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bạo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Phát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bệnh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nhanh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diễn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biến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dễ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nặng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mê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sảng</a:t>
                      </a:r>
                      <a:r>
                        <a:rPr lang="en-US" sz="2000" dirty="0"/>
                        <a:t>, co </a:t>
                      </a:r>
                      <a:r>
                        <a:rPr lang="en-US" sz="2000" dirty="0" err="1"/>
                        <a:t>giật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trúng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thử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00940"/>
                  </a:ext>
                </a:extLst>
              </a:tr>
              <a:tr h="1229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Dễ tổn thương Tỳ Vị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Thử nhiệt + thấp ảnh hưởng đến vận hóa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Ăn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kém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đầy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buồn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nôn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tiêu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chảy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7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C8D2-FBB6-44EA-80CA-5918186A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82"/>
            <a:ext cx="10515600" cy="825144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I. NGOẠI NHÂN 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EACB3-BC09-41C0-B7A3-0C9CBFD992B0}"/>
              </a:ext>
            </a:extLst>
          </p:cNvPr>
          <p:cNvSpPr/>
          <p:nvPr/>
        </p:nvSpPr>
        <p:spPr>
          <a:xfrm>
            <a:off x="284526" y="3212985"/>
            <a:ext cx="1217103" cy="903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Thử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C9A5F-342F-48E5-988E-A39E42029179}"/>
              </a:ext>
            </a:extLst>
          </p:cNvPr>
          <p:cNvSpPr/>
          <p:nvPr/>
        </p:nvSpPr>
        <p:spPr>
          <a:xfrm>
            <a:off x="2526484" y="2105638"/>
            <a:ext cx="1198228" cy="8921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Nhiệt</a:t>
            </a:r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DA0B5-41A4-4B6F-B8A2-DB0DD0700B39}"/>
              </a:ext>
            </a:extLst>
          </p:cNvPr>
          <p:cNvSpPr/>
          <p:nvPr/>
        </p:nvSpPr>
        <p:spPr>
          <a:xfrm>
            <a:off x="2485237" y="4532927"/>
            <a:ext cx="1239475" cy="98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Thấp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8AADD-3139-47E9-A140-998CCF0C2C4B}"/>
              </a:ext>
            </a:extLst>
          </p:cNvPr>
          <p:cNvSpPr/>
          <p:nvPr/>
        </p:nvSpPr>
        <p:spPr>
          <a:xfrm>
            <a:off x="4921541" y="1681381"/>
            <a:ext cx="1543574" cy="1124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Thử nhiệt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12A74-C2C0-4187-94CE-7D5AB20AE4A3}"/>
              </a:ext>
            </a:extLst>
          </p:cNvPr>
          <p:cNvSpPr/>
          <p:nvPr/>
        </p:nvSpPr>
        <p:spPr>
          <a:xfrm>
            <a:off x="4832060" y="4388856"/>
            <a:ext cx="1730927" cy="1315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Thử thấp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109355-5B0C-4422-AE2B-9E2B1E167875}"/>
              </a:ext>
            </a:extLst>
          </p:cNvPr>
          <p:cNvSpPr/>
          <p:nvPr/>
        </p:nvSpPr>
        <p:spPr>
          <a:xfrm>
            <a:off x="7482982" y="1371380"/>
            <a:ext cx="4462941" cy="16989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2060"/>
                </a:solidFill>
              </a:rPr>
              <a:t>Thương thử</a:t>
            </a:r>
            <a:r>
              <a:rPr lang="en-US" sz="2800">
                <a:solidFill>
                  <a:srgbClr val="002060"/>
                </a:solidFill>
              </a:rPr>
              <a:t>:sốt về mùa hè, khát, mệt mỏi..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2060"/>
                </a:solidFill>
              </a:rPr>
              <a:t>Trúng thử</a:t>
            </a:r>
            <a:r>
              <a:rPr lang="en-US" sz="2800">
                <a:solidFill>
                  <a:srgbClr val="002060"/>
                </a:solidFill>
              </a:rPr>
              <a:t>: say nắng.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8A676D-40E2-4656-A1D6-A64A1AF663D6}"/>
              </a:ext>
            </a:extLst>
          </p:cNvPr>
          <p:cNvSpPr/>
          <p:nvPr/>
        </p:nvSpPr>
        <p:spPr>
          <a:xfrm>
            <a:off x="7605321" y="4116941"/>
            <a:ext cx="4340602" cy="18120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</a:rPr>
              <a:t>Ỉa chảy vào cuối mùa hè, lỵ…</a:t>
            </a: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77709078-3A1A-40EF-8426-3B52F745C831}"/>
              </a:ext>
            </a:extLst>
          </p:cNvPr>
          <p:cNvSpPr/>
          <p:nvPr/>
        </p:nvSpPr>
        <p:spPr>
          <a:xfrm>
            <a:off x="1988191" y="2725175"/>
            <a:ext cx="167780" cy="160638"/>
          </a:xfrm>
          <a:prstGeom prst="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684E1713-1F48-4C19-900D-1F6BB936AC01}"/>
              </a:ext>
            </a:extLst>
          </p:cNvPr>
          <p:cNvSpPr/>
          <p:nvPr/>
        </p:nvSpPr>
        <p:spPr>
          <a:xfrm>
            <a:off x="2016151" y="4514203"/>
            <a:ext cx="167780" cy="160638"/>
          </a:xfrm>
          <a:prstGeom prst="plu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49CCC0-269D-420B-A8D1-D286242BF714}"/>
              </a:ext>
            </a:extLst>
          </p:cNvPr>
          <p:cNvCxnSpPr>
            <a:cxnSpLocks/>
          </p:cNvCxnSpPr>
          <p:nvPr/>
        </p:nvCxnSpPr>
        <p:spPr>
          <a:xfrm>
            <a:off x="4060272" y="2540617"/>
            <a:ext cx="53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6F0F-E7B2-42E4-BDA9-47A1DB87E4F4}"/>
              </a:ext>
            </a:extLst>
          </p:cNvPr>
          <p:cNvCxnSpPr>
            <a:cxnSpLocks/>
          </p:cNvCxnSpPr>
          <p:nvPr/>
        </p:nvCxnSpPr>
        <p:spPr>
          <a:xfrm>
            <a:off x="3984771" y="5008303"/>
            <a:ext cx="53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6E9897-755B-4598-A2E0-AB5AEC8797B3}"/>
              </a:ext>
            </a:extLst>
          </p:cNvPr>
          <p:cNvCxnSpPr>
            <a:cxnSpLocks/>
          </p:cNvCxnSpPr>
          <p:nvPr/>
        </p:nvCxnSpPr>
        <p:spPr>
          <a:xfrm>
            <a:off x="6705601" y="2451211"/>
            <a:ext cx="53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9DA939-BE25-446A-8125-E93A786F1E47}"/>
              </a:ext>
            </a:extLst>
          </p:cNvPr>
          <p:cNvCxnSpPr>
            <a:cxnSpLocks/>
          </p:cNvCxnSpPr>
          <p:nvPr/>
        </p:nvCxnSpPr>
        <p:spPr>
          <a:xfrm>
            <a:off x="6705601" y="5150915"/>
            <a:ext cx="5368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6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E9862-A805-53C0-B1F1-892BDFD4D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44253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784">
                  <a:extLst>
                    <a:ext uri="{9D8B030D-6E8A-4147-A177-3AD203B41FA5}">
                      <a16:colId xmlns:a16="http://schemas.microsoft.com/office/drawing/2014/main" val="1320741751"/>
                    </a:ext>
                  </a:extLst>
                </a:gridCol>
                <a:gridCol w="3528216">
                  <a:extLst>
                    <a:ext uri="{9D8B030D-6E8A-4147-A177-3AD203B41FA5}">
                      <a16:colId xmlns:a16="http://schemas.microsoft.com/office/drawing/2014/main" val="54995053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358045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49181818"/>
                    </a:ext>
                  </a:extLst>
                </a:gridCol>
              </a:tblGrid>
              <a:tr h="8728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Chứng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THỬ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Triệu chứng / Lưỡi – Mạch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tắc trị liệu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Phương điều trị 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97874"/>
                  </a:ext>
                </a:extLst>
              </a:tr>
              <a:tr h="1995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A. </a:t>
                      </a:r>
                      <a:r>
                        <a:rPr lang="en-US" sz="2000" b="1" dirty="0" err="1"/>
                        <a:t>Cảm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nắng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cảm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nóng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Trúng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nhẹ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Sốt, ra nhiều mồ hôi, khát, mệt, đầu choáng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Sắc mặt đỏ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đỏ, rêu vàng mỏng 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hồng sác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thử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sinh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chỉ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khát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thử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ích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thang, Ngọc </a:t>
                      </a:r>
                      <a:r>
                        <a:rPr lang="en-US" sz="2000" dirty="0" err="1"/>
                        <a:t>trúc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ẩm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73526"/>
                  </a:ext>
                </a:extLst>
              </a:tr>
              <a:tr h="1995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B. Thử thấp phạm Tỳ Vị (nhiệt ẩm tiêu hóa)</a:t>
                      </a:r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Sốt, người nặng nề, đầu choáng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Ăn kém, buồn nôn, tiêu chảy, tiểu ít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rêu vàng nhớt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nhu sác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thử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hóa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kiện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Tỳ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Lục nhất tán, Hoắc hương chính khí tán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59949"/>
                  </a:ext>
                </a:extLst>
              </a:tr>
              <a:tr h="19950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C. Trúng thử nặng (sốc nhiệt, say nắng nặng)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/>
                        <a:t>– Sốt cao đột ngột, vật vã, mê sảng – Thở gấp, co giật, truỵ mạch – </a:t>
                      </a:r>
                      <a:r>
                        <a:rPr lang="vi-VN" sz="2000" b="1"/>
                        <a:t>Lưỡi</a:t>
                      </a:r>
                      <a:r>
                        <a:rPr lang="vi-VN" sz="2000"/>
                        <a:t>: đỏ tươi – </a:t>
                      </a:r>
                      <a:r>
                        <a:rPr lang="vi-VN" sz="2000" b="1"/>
                        <a:t>Mạch</a:t>
                      </a:r>
                      <a:r>
                        <a:rPr lang="vi-VN" sz="2000"/>
                        <a:t>: hồng đại, sác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thử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cứu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dịch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phối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hợp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cứu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đại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ôn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độc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ẩm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gia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giảm</a:t>
                      </a:r>
                      <a:r>
                        <a:rPr lang="en-US" sz="2000" dirty="0"/>
                        <a:t>), </a:t>
                      </a:r>
                      <a:r>
                        <a:rPr lang="en-US" sz="2000" dirty="0" err="1"/>
                        <a:t>kết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Tây y: </a:t>
                      </a:r>
                      <a:r>
                        <a:rPr lang="en-US" sz="2000" dirty="0" err="1"/>
                        <a:t>truyền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dịch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hạ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nhiệt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chống</a:t>
                      </a:r>
                      <a:r>
                        <a:rPr lang="en-US" sz="2000" dirty="0"/>
                        <a:t> co </a:t>
                      </a:r>
                      <a:r>
                        <a:rPr lang="en-US" sz="2000" dirty="0" err="1"/>
                        <a:t>giật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50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1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44235A-7F9A-3A6F-58DA-0B1EC46A6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249251"/>
              </p:ext>
            </p:extLst>
          </p:nvPr>
        </p:nvGraphicFramePr>
        <p:xfrm>
          <a:off x="117986" y="0"/>
          <a:ext cx="12074014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737">
                  <a:extLst>
                    <a:ext uri="{9D8B030D-6E8A-4147-A177-3AD203B41FA5}">
                      <a16:colId xmlns:a16="http://schemas.microsoft.com/office/drawing/2014/main" val="2707708325"/>
                    </a:ext>
                  </a:extLst>
                </a:gridCol>
                <a:gridCol w="4188542">
                  <a:extLst>
                    <a:ext uri="{9D8B030D-6E8A-4147-A177-3AD203B41FA5}">
                      <a16:colId xmlns:a16="http://schemas.microsoft.com/office/drawing/2014/main" val="3204242952"/>
                    </a:ext>
                  </a:extLst>
                </a:gridCol>
                <a:gridCol w="5466735">
                  <a:extLst>
                    <a:ext uri="{9D8B030D-6E8A-4147-A177-3AD203B41FA5}">
                      <a16:colId xmlns:a16="http://schemas.microsoft.com/office/drawing/2014/main" val="3322476728"/>
                    </a:ext>
                  </a:extLst>
                </a:gridCol>
              </a:tblGrid>
              <a:tr h="6313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Lâm </a:t>
                      </a:r>
                      <a:r>
                        <a:rPr lang="en-US" sz="2000" b="1" dirty="0" err="1"/>
                        <a:t>sàng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Nguyên </a:t>
                      </a:r>
                      <a:r>
                        <a:rPr lang="en-US" sz="2000" b="1" dirty="0" err="1"/>
                        <a:t>tắc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trị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liệu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Điều dưỡng hỗ trợ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86232"/>
                  </a:ext>
                </a:extLst>
              </a:tr>
              <a:tr h="10896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Thử nhiệt đơn thuần</a:t>
                      </a:r>
                      <a:endParaRPr lang="vi-VN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thử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nhiệt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dịch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Uống nhiều nước mát, nghỉ ngơi nơi thoáng mát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91272"/>
                  </a:ext>
                </a:extLst>
              </a:tr>
              <a:tr h="15566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Thử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kèm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thử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hóa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thấp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kiện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Tỳ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Ăn thanh đạm, dễ tiêu; tránh đồ dầu mỡ; dùng thảo dược hóa thấp (</a:t>
                      </a:r>
                      <a:r>
                        <a:rPr lang="vi-VN" sz="2000" b="1" dirty="0">
                          <a:solidFill>
                            <a:srgbClr val="C00000"/>
                          </a:solidFill>
                        </a:rPr>
                        <a:t>hoắc hương, ý dĩ)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77730"/>
                  </a:ext>
                </a:extLst>
              </a:tr>
              <a:tr h="15566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Trúng thử nặng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nhiệt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khiếu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cấp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cứu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âm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dịch</a:t>
                      </a:r>
                      <a:r>
                        <a:rPr lang="en-US" sz="2000" dirty="0"/>
                        <a:t>; </a:t>
                      </a:r>
                      <a:r>
                        <a:rPr lang="en-US" sz="2000" dirty="0" err="1"/>
                        <a:t>phối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cấp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cứu</a:t>
                      </a:r>
                      <a:r>
                        <a:rPr lang="en-US" sz="2000" dirty="0"/>
                        <a:t> Tây y (</a:t>
                      </a:r>
                      <a:r>
                        <a:rPr lang="en-US" sz="2000" dirty="0" err="1"/>
                        <a:t>truyền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dịch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hạ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nhiệt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Theo </a:t>
                      </a:r>
                      <a:r>
                        <a:rPr lang="en-US" sz="2000" dirty="0" err="1"/>
                        <a:t>dõi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sát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y </a:t>
                      </a:r>
                      <a:r>
                        <a:rPr lang="en-US" sz="2000" dirty="0" err="1"/>
                        <a:t>tế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hiện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hồi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sức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kịp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thời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89870"/>
                  </a:ext>
                </a:extLst>
              </a:tr>
              <a:tr h="20236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Điều dưỡng – dưỡng sinh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Điều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hoạt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phòng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bệnh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Uống nhiều nước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Tránh nắng nóng kéo dài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Ăn nhẹ, dễ tiêu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Tăng rau quả mát: bí xanh, mướp, đậu xanh, dưa hấu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20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6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120A8A-4586-00E1-0044-6F0970126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183533"/>
              </p:ext>
            </p:extLst>
          </p:nvPr>
        </p:nvGraphicFramePr>
        <p:xfrm>
          <a:off x="117987" y="0"/>
          <a:ext cx="1196094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44">
                  <a:extLst>
                    <a:ext uri="{9D8B030D-6E8A-4147-A177-3AD203B41FA5}">
                      <a16:colId xmlns:a16="http://schemas.microsoft.com/office/drawing/2014/main" val="2863326194"/>
                    </a:ext>
                  </a:extLst>
                </a:gridCol>
                <a:gridCol w="5774417">
                  <a:extLst>
                    <a:ext uri="{9D8B030D-6E8A-4147-A177-3AD203B41FA5}">
                      <a16:colId xmlns:a16="http://schemas.microsoft.com/office/drawing/2014/main" val="3583808989"/>
                    </a:ext>
                  </a:extLst>
                </a:gridCol>
                <a:gridCol w="3986980">
                  <a:extLst>
                    <a:ext uri="{9D8B030D-6E8A-4147-A177-3AD203B41FA5}">
                      <a16:colId xmlns:a16="http://schemas.microsoft.com/office/drawing/2014/main" val="3021189619"/>
                    </a:ext>
                  </a:extLst>
                </a:gridCol>
              </a:tblGrid>
              <a:tr h="8166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4. THẤP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Cơ chế gây bệnh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sàng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55579"/>
                  </a:ext>
                </a:extLst>
              </a:tr>
              <a:tr h="20137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Ngoại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Từ môi trường ẩm ướt, mưa nhiều, nơi thấp trũng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Xâm nhập qua </a:t>
                      </a:r>
                      <a:r>
                        <a:rPr lang="vi-VN" sz="2000" b="1" dirty="0"/>
                        <a:t>da lông, kinh lạc</a:t>
                      </a:r>
                      <a:r>
                        <a:rPr lang="vi-VN" sz="2000" dirty="0"/>
                        <a:t> hoặc do ăn uống nhiễm thấp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Mình mẩy nặng nề, sốt thấp, đầy trướng, phân lỏng, tiểu ít đục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12048"/>
                  </a:ext>
                </a:extLst>
              </a:tr>
              <a:tr h="14096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Nội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Do </a:t>
                      </a:r>
                      <a:r>
                        <a:rPr lang="vi-VN" sz="2000" b="1" dirty="0"/>
                        <a:t>Tỳ hư</a:t>
                      </a:r>
                      <a:r>
                        <a:rPr lang="vi-VN" sz="2000" dirty="0"/>
                        <a:t>: vận hóa thủy dịch kém → thủy dịch ứ lại hóa thành thấp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Ăn uống kém, bụng đầy, người béo nặng, khí hư, tiêu chảy mạn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42411"/>
                  </a:ext>
                </a:extLst>
              </a:tr>
              <a:tr h="26178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Kết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hợp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tà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khác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 dirty="0"/>
                        <a:t>– </a:t>
                      </a:r>
                      <a:r>
                        <a:rPr lang="en-US" sz="2000" dirty="0" err="1"/>
                        <a:t>Thấp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phối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với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Hàn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just">
                        <a:buNone/>
                      </a:pPr>
                      <a:r>
                        <a:rPr lang="en-US" sz="2000" dirty="0"/>
                        <a:t>– </a:t>
                      </a:r>
                      <a:r>
                        <a:rPr lang="en-US" sz="2000" dirty="0" err="1"/>
                        <a:t>Thấp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phối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với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Nhiệt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nhiệt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Hàn thấp: sợ lạnh, nặng nề, đàm loãng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Thấp nhiệt: sốt, miệng đắng, nước tiểu vàng, vàng da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7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5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922A00-A01F-6080-8A34-594AFFAB4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60357"/>
              </p:ext>
            </p:extLst>
          </p:nvPr>
        </p:nvGraphicFramePr>
        <p:xfrm>
          <a:off x="103239" y="0"/>
          <a:ext cx="11975692" cy="675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284">
                  <a:extLst>
                    <a:ext uri="{9D8B030D-6E8A-4147-A177-3AD203B41FA5}">
                      <a16:colId xmlns:a16="http://schemas.microsoft.com/office/drawing/2014/main" val="3941044337"/>
                    </a:ext>
                  </a:extLst>
                </a:gridCol>
                <a:gridCol w="4689987">
                  <a:extLst>
                    <a:ext uri="{9D8B030D-6E8A-4147-A177-3AD203B41FA5}">
                      <a16:colId xmlns:a16="http://schemas.microsoft.com/office/drawing/2014/main" val="2956589276"/>
                    </a:ext>
                  </a:extLst>
                </a:gridCol>
                <a:gridCol w="2669458">
                  <a:extLst>
                    <a:ext uri="{9D8B030D-6E8A-4147-A177-3AD203B41FA5}">
                      <a16:colId xmlns:a16="http://schemas.microsoft.com/office/drawing/2014/main" val="833281468"/>
                    </a:ext>
                  </a:extLst>
                </a:gridCol>
                <a:gridCol w="2639963">
                  <a:extLst>
                    <a:ext uri="{9D8B030D-6E8A-4147-A177-3AD203B41FA5}">
                      <a16:colId xmlns:a16="http://schemas.microsoft.com/office/drawing/2014/main" val="1005982950"/>
                    </a:ext>
                  </a:extLst>
                </a:gridCol>
              </a:tblGrid>
              <a:tr h="8152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Chứng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THẤP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/>
                        <a:t>Triệu chứng / Lưỡi – Mạch</a:t>
                      </a:r>
                      <a:endParaRPr lang="vi-VN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Nguyên </a:t>
                      </a:r>
                      <a:r>
                        <a:rPr lang="en-US" sz="2000" b="1" dirty="0" err="1"/>
                        <a:t>tắc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trị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liệu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Phương điều trị 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31398"/>
                  </a:ext>
                </a:extLst>
              </a:tr>
              <a:tr h="18633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A.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trở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Vệ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khí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cảm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mạo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tà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Sốt nhẹ, người nặng nề, ngực tức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Mình mẩy đau, đầu choáng, mồ hôi ít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rêu trắng nhớt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nhu hoãn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hóa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Hoắc hương chính khí tán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42107"/>
                  </a:ext>
                </a:extLst>
              </a:tr>
              <a:tr h="22127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B. Thấp khốn Tỳ (tiêu hóa do thấp)</a:t>
                      </a:r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Ăn kém, bụng đầy, đại tiện lỏng nát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Người nặng, sắc vàng bủng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nhạt, rêu trắng dày nhớt 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nhu nhược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Kiện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Tỳ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táo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Bình </a:t>
                      </a:r>
                      <a:r>
                        <a:rPr lang="en-US" sz="2000" dirty="0" err="1"/>
                        <a:t>vị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Thực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03969"/>
                  </a:ext>
                </a:extLst>
              </a:tr>
              <a:tr h="18633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C.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trệ</a:t>
                      </a:r>
                      <a:r>
                        <a:rPr lang="en-US" sz="2000" b="1" dirty="0"/>
                        <a:t> Trung </a:t>
                      </a:r>
                      <a:r>
                        <a:rPr lang="en-US" sz="2000" b="1" dirty="0" err="1"/>
                        <a:t>tiêu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Ngực bụng đầy tức, miệng nhạt/đắng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Tiểu vàng sẻn, có thể sốt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đỏ, rêu vàng nhớt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nhu sác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lợi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Tam </a:t>
                      </a:r>
                      <a:r>
                        <a:rPr lang="en-US" sz="2000" dirty="0" err="1"/>
                        <a:t>nhân</a:t>
                      </a:r>
                      <a:r>
                        <a:rPr lang="en-US" sz="2000" dirty="0"/>
                        <a:t> thang, Liên </a:t>
                      </a:r>
                      <a:r>
                        <a:rPr lang="en-US" sz="2000" dirty="0" err="1"/>
                        <a:t>kiều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3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1F2A-8CA4-44C6-BB6E-69AF54DB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491905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8EC9-4608-4893-B71D-D819C53E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5114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Nêu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theo</a:t>
            </a:r>
            <a:r>
              <a:rPr lang="en-US" dirty="0">
                <a:solidFill>
                  <a:srgbClr val="002060"/>
                </a:solidFill>
              </a:rPr>
              <a:t> y </a:t>
            </a:r>
            <a:r>
              <a:rPr lang="en-US" dirty="0" err="1">
                <a:solidFill>
                  <a:srgbClr val="002060"/>
                </a:solidFill>
              </a:rPr>
              <a:t>học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truyền</a:t>
            </a:r>
            <a:endParaRPr lang="en-US" dirty="0">
              <a:solidFill>
                <a:srgbClr val="002060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Nêu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ngoài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ngoại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).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Nêu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bệnh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nguyên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), </a:t>
            </a:r>
            <a:r>
              <a:rPr lang="en-US" dirty="0" err="1">
                <a:solidFill>
                  <a:srgbClr val="002060"/>
                </a:solidFill>
              </a:rPr>
              <a:t>bất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nội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ngoại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3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D0C30-DE9E-8080-7F5E-2159B8E3A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16342"/>
              </p:ext>
            </p:extLst>
          </p:nvPr>
        </p:nvGraphicFramePr>
        <p:xfrm>
          <a:off x="162232" y="1"/>
          <a:ext cx="11690556" cy="674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39">
                  <a:extLst>
                    <a:ext uri="{9D8B030D-6E8A-4147-A177-3AD203B41FA5}">
                      <a16:colId xmlns:a16="http://schemas.microsoft.com/office/drawing/2014/main" val="289155893"/>
                    </a:ext>
                  </a:extLst>
                </a:gridCol>
                <a:gridCol w="2922639">
                  <a:extLst>
                    <a:ext uri="{9D8B030D-6E8A-4147-A177-3AD203B41FA5}">
                      <a16:colId xmlns:a16="http://schemas.microsoft.com/office/drawing/2014/main" val="3492746295"/>
                    </a:ext>
                  </a:extLst>
                </a:gridCol>
                <a:gridCol w="2922639">
                  <a:extLst>
                    <a:ext uri="{9D8B030D-6E8A-4147-A177-3AD203B41FA5}">
                      <a16:colId xmlns:a16="http://schemas.microsoft.com/office/drawing/2014/main" val="236692847"/>
                    </a:ext>
                  </a:extLst>
                </a:gridCol>
                <a:gridCol w="2922639">
                  <a:extLst>
                    <a:ext uri="{9D8B030D-6E8A-4147-A177-3AD203B41FA5}">
                      <a16:colId xmlns:a16="http://schemas.microsoft.com/office/drawing/2014/main" val="138293214"/>
                    </a:ext>
                  </a:extLst>
                </a:gridCol>
              </a:tblGrid>
              <a:tr h="172803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Chứng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THẤP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/>
                        <a:t>Triệu chứng / Lưỡi – Mạch</a:t>
                      </a:r>
                      <a:endParaRPr lang="vi-VN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Nguyên </a:t>
                      </a:r>
                      <a:r>
                        <a:rPr lang="en-US" sz="2000" b="1" dirty="0" err="1"/>
                        <a:t>tắc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trị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liệu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Phương điều trị 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62745"/>
                  </a:ext>
                </a:extLst>
              </a:tr>
              <a:tr h="25087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D.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tý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ở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kinh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lạc</a:t>
                      </a:r>
                      <a:r>
                        <a:rPr lang="en-US" sz="2000" b="1" dirty="0"/>
                        <a:t> – </a:t>
                      </a:r>
                      <a:r>
                        <a:rPr lang="en-US" sz="2000" b="1" dirty="0" err="1"/>
                        <a:t>đau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khớp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Đau khớp nặng nề, tê dại, cố định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Gặp ẩm lạnh thì tăng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rêu trắng dày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nhu khẩn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Khu </a:t>
                      </a:r>
                      <a:r>
                        <a:rPr lang="en-US" sz="2000" b="1" dirty="0" err="1"/>
                        <a:t>phong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tán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trừ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thông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lạc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Khương hoạt thắng thấp thang, Độc hoạt tang ký sinh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8816"/>
                  </a:ext>
                </a:extLst>
              </a:tr>
              <a:tr h="25087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E. Thấp nhiệt hạ chú (bàng quang, sinh dục)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Tiểu buốt, dắt, vàng đỏ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Khí hư vàng hôi, ngứa rát sinh dục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đỏ, rêu vàng nhớt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hoạt sác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lợi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thấp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Bát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chính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r>
                        <a:rPr lang="en-US" sz="2000" dirty="0"/>
                        <a:t>, Long </a:t>
                      </a:r>
                      <a:r>
                        <a:rPr lang="en-US" sz="2000" dirty="0" err="1"/>
                        <a:t>đởm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tả</a:t>
                      </a:r>
                      <a:r>
                        <a:rPr lang="en-US" sz="2000" dirty="0"/>
                        <a:t> can thang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356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77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C35AA1-BEE1-7BE0-CE8F-F3935A00E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845343"/>
              </p:ext>
            </p:extLst>
          </p:nvPr>
        </p:nvGraphicFramePr>
        <p:xfrm>
          <a:off x="1" y="0"/>
          <a:ext cx="12078928" cy="682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622">
                  <a:extLst>
                    <a:ext uri="{9D8B030D-6E8A-4147-A177-3AD203B41FA5}">
                      <a16:colId xmlns:a16="http://schemas.microsoft.com/office/drawing/2014/main" val="2185102836"/>
                    </a:ext>
                  </a:extLst>
                </a:gridCol>
                <a:gridCol w="5953997">
                  <a:extLst>
                    <a:ext uri="{9D8B030D-6E8A-4147-A177-3AD203B41FA5}">
                      <a16:colId xmlns:a16="http://schemas.microsoft.com/office/drawing/2014/main" val="3326748739"/>
                    </a:ext>
                  </a:extLst>
                </a:gridCol>
                <a:gridCol w="4026309">
                  <a:extLst>
                    <a:ext uri="{9D8B030D-6E8A-4147-A177-3AD203B41FA5}">
                      <a16:colId xmlns:a16="http://schemas.microsoft.com/office/drawing/2014/main" val="437036534"/>
                    </a:ext>
                  </a:extLst>
                </a:gridCol>
              </a:tblGrid>
              <a:tr h="5353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5. TÁO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Giải thích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/ </a:t>
                      </a:r>
                      <a:r>
                        <a:rPr lang="en-US" sz="2000" b="1" dirty="0" err="1"/>
                        <a:t>Ý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nghĩa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sàng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05344"/>
                  </a:ext>
                </a:extLst>
              </a:tr>
              <a:tr h="21122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Khái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niệm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Táo = khô hanh, đặc trưng mùa </a:t>
                      </a:r>
                      <a:r>
                        <a:rPr lang="vi-VN" sz="2000" b="1" dirty="0"/>
                        <a:t>Thu: </a:t>
                      </a:r>
                      <a:r>
                        <a:rPr lang="vi-VN" sz="2000" b="0" dirty="0"/>
                        <a:t>d</a:t>
                      </a:r>
                      <a:r>
                        <a:rPr lang="vi-VN" sz="2000" dirty="0"/>
                        <a:t>o thời tiết khô hanh, khí hậu khô nóng, lửa sưởi, điều hòa khô (NGOẠI TÁO)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Thường tổn thương </a:t>
                      </a:r>
                      <a:r>
                        <a:rPr lang="vi-VN" sz="2000" b="1" dirty="0"/>
                        <a:t>tân dịch</a:t>
                      </a:r>
                      <a:r>
                        <a:rPr lang="vi-VN" sz="2000" dirty="0"/>
                        <a:t>, nhất là </a:t>
                      </a:r>
                      <a:r>
                        <a:rPr lang="vi-VN" sz="2000" b="1" dirty="0"/>
                        <a:t>Phế</a:t>
                      </a:r>
                      <a:r>
                        <a:rPr lang="vi-VN" sz="2000" dirty="0"/>
                        <a:t> (vì Phế ưa nhuận, ghét táo); khí huyết giảm sút gây bệnh (NỘI TÁO)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Dễ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gặp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bệnh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hô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hấp</a:t>
                      </a:r>
                      <a:r>
                        <a:rPr lang="en-US" sz="2000" b="1" dirty="0"/>
                        <a:t>, da, </a:t>
                      </a:r>
                      <a:r>
                        <a:rPr lang="en-US" sz="2000" b="1" dirty="0" err="1"/>
                        <a:t>niêm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mùa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21499"/>
                  </a:ext>
                </a:extLst>
              </a:tr>
              <a:tr h="92409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Khô – thương tân dịch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Táo </a:t>
                      </a:r>
                      <a:r>
                        <a:rPr lang="en-US" sz="2000" dirty="0" err="1"/>
                        <a:t>làm</a:t>
                      </a:r>
                      <a:r>
                        <a:rPr lang="en-US" sz="2000" dirty="0"/>
                        <a:t> hao </a:t>
                      </a:r>
                      <a:r>
                        <a:rPr lang="en-US" sz="2000" dirty="0" err="1"/>
                        <a:t>tổn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dịch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Da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táo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bón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36009"/>
                  </a:ext>
                </a:extLst>
              </a:tr>
              <a:tr h="92409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Hay </a:t>
                      </a:r>
                      <a:r>
                        <a:rPr lang="en-US" sz="2000" b="1" dirty="0" err="1"/>
                        <a:t>phạm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Phế chủ bì mao, dễ bị táo khí làm tổn thương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Ho khan, </a:t>
                      </a:r>
                      <a:r>
                        <a:rPr lang="en-US" sz="2000" dirty="0" err="1"/>
                        <a:t>ít</a:t>
                      </a:r>
                      <a:r>
                        <a:rPr lang="en-US" sz="2000" dirty="0"/>
                        <a:t>/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đờm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họng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mũi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69374"/>
                  </a:ext>
                </a:extLst>
              </a:tr>
              <a:tr h="13201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Dễ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phối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hợp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/</a:t>
                      </a:r>
                      <a:r>
                        <a:rPr lang="en-US" sz="2000" b="1" dirty="0" err="1"/>
                        <a:t>nhiệt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Lương táo (khô lạnh)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Ôn táo (khô nóng)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Lương táo</a:t>
                      </a:r>
                      <a:r>
                        <a:rPr lang="vi-VN" sz="2000" dirty="0"/>
                        <a:t>: ho khan, sợ lạnh, ít sốt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Ôn táo</a:t>
                      </a:r>
                      <a:r>
                        <a:rPr lang="vi-VN" sz="2000" dirty="0"/>
                        <a:t>: ho, sốt, họng đau, đờm dính vàng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47751"/>
                  </a:ext>
                </a:extLst>
              </a:tr>
              <a:tr h="92409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Vị trí thường phạm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Chủ yếu ở </a:t>
                      </a:r>
                      <a:r>
                        <a:rPr lang="vi-VN" sz="2000" b="1" dirty="0"/>
                        <a:t>thượng tiêu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Tổn thương đường hô hấp (Phế, họng, mũi), da lông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8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25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901FE6-EB17-38BC-363B-EB4E38FD1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71945"/>
              </p:ext>
            </p:extLst>
          </p:nvPr>
        </p:nvGraphicFramePr>
        <p:xfrm>
          <a:off x="147484" y="117988"/>
          <a:ext cx="12044516" cy="659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071">
                  <a:extLst>
                    <a:ext uri="{9D8B030D-6E8A-4147-A177-3AD203B41FA5}">
                      <a16:colId xmlns:a16="http://schemas.microsoft.com/office/drawing/2014/main" val="2707807623"/>
                    </a:ext>
                  </a:extLst>
                </a:gridCol>
                <a:gridCol w="4736166">
                  <a:extLst>
                    <a:ext uri="{9D8B030D-6E8A-4147-A177-3AD203B41FA5}">
                      <a16:colId xmlns:a16="http://schemas.microsoft.com/office/drawing/2014/main" val="3822895278"/>
                    </a:ext>
                  </a:extLst>
                </a:gridCol>
                <a:gridCol w="2660150">
                  <a:extLst>
                    <a:ext uri="{9D8B030D-6E8A-4147-A177-3AD203B41FA5}">
                      <a16:colId xmlns:a16="http://schemas.microsoft.com/office/drawing/2014/main" val="598690190"/>
                    </a:ext>
                  </a:extLst>
                </a:gridCol>
                <a:gridCol w="3011129">
                  <a:extLst>
                    <a:ext uri="{9D8B030D-6E8A-4147-A177-3AD203B41FA5}">
                      <a16:colId xmlns:a16="http://schemas.microsoft.com/office/drawing/2014/main" val="986316786"/>
                    </a:ext>
                  </a:extLst>
                </a:gridCol>
              </a:tblGrid>
              <a:tr h="635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Phân loại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/>
                        <a:t>Triệu chứng / Lưỡi – Mạch</a:t>
                      </a:r>
                      <a:endParaRPr lang="vi-VN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tắc trị liệu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Ví dụ phương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19063"/>
                  </a:ext>
                </a:extLst>
              </a:tr>
              <a:tr h="29783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Ôn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táo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khô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nóng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Sốt nhẹ, sợ nóng, ít mồ hôi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Khát nhiều, họng khô đau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Ho khan, đờm dính vàng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Da khô, táo bón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đỏ, ít tân dịch, rêu mỏng vàng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phù sác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Thanh ôn táo, dưỡng âm sinh tân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Tang </a:t>
                      </a:r>
                      <a:r>
                        <a:rPr lang="en-US" sz="2000" dirty="0" err="1"/>
                        <a:t>hạnh</a:t>
                      </a:r>
                      <a:r>
                        <a:rPr lang="en-US" sz="2000" dirty="0"/>
                        <a:t> thang, Thanh </a:t>
                      </a:r>
                      <a:r>
                        <a:rPr lang="en-US" sz="2000" dirty="0" err="1"/>
                        <a:t>táo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cứu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phế</a:t>
                      </a:r>
                      <a:r>
                        <a:rPr lang="en-US" sz="2000" dirty="0"/>
                        <a:t> thang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13955"/>
                  </a:ext>
                </a:extLst>
              </a:tr>
              <a:tr h="29783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Lương táo (khô lạnh)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Sợ lạnh, phát sốt, không mồ hôi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Ho khan, ít đờm loãng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Mũi ngạt khô, đau đầu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Không khát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nhạt, rêu trắng khô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phù khẩn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Tán </a:t>
                      </a:r>
                      <a:r>
                        <a:rPr lang="en-US" sz="2000" b="1" dirty="0" err="1"/>
                        <a:t>hàn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nhuận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ích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sinh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tân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giáng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thang (</a:t>
                      </a:r>
                      <a:r>
                        <a:rPr lang="en-US" sz="2000" dirty="0" err="1"/>
                        <a:t>nếu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kèm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nghịch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49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32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5936CA-C6B4-5251-5B27-4E6DAF98D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279545"/>
              </p:ext>
            </p:extLst>
          </p:nvPr>
        </p:nvGraphicFramePr>
        <p:xfrm>
          <a:off x="0" y="0"/>
          <a:ext cx="12192001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894">
                  <a:extLst>
                    <a:ext uri="{9D8B030D-6E8A-4147-A177-3AD203B41FA5}">
                      <a16:colId xmlns:a16="http://schemas.microsoft.com/office/drawing/2014/main" val="2995404946"/>
                    </a:ext>
                  </a:extLst>
                </a:gridCol>
                <a:gridCol w="2820426">
                  <a:extLst>
                    <a:ext uri="{9D8B030D-6E8A-4147-A177-3AD203B41FA5}">
                      <a16:colId xmlns:a16="http://schemas.microsoft.com/office/drawing/2014/main" val="1193101351"/>
                    </a:ext>
                  </a:extLst>
                </a:gridCol>
                <a:gridCol w="2844612">
                  <a:extLst>
                    <a:ext uri="{9D8B030D-6E8A-4147-A177-3AD203B41FA5}">
                      <a16:colId xmlns:a16="http://schemas.microsoft.com/office/drawing/2014/main" val="2987986009"/>
                    </a:ext>
                  </a:extLst>
                </a:gridCol>
                <a:gridCol w="4184069">
                  <a:extLst>
                    <a:ext uri="{9D8B030D-6E8A-4147-A177-3AD203B41FA5}">
                      <a16:colId xmlns:a16="http://schemas.microsoft.com/office/drawing/2014/main" val="4049596364"/>
                    </a:ext>
                  </a:extLst>
                </a:gridCol>
              </a:tblGrid>
              <a:tr h="10440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Chứng bệnh thường gặp TÁO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Đặc điểm lâm sàng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tắc trị liệu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Phương điều trị 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84444"/>
                  </a:ext>
                </a:extLst>
              </a:tr>
              <a:tr h="13396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Ho khan, </a:t>
                      </a:r>
                      <a:r>
                        <a:rPr lang="en-US" sz="2000" b="1" dirty="0" err="1"/>
                        <a:t>viêm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quản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viêm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họng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Ho khan, ít đờm, họng khô rát, dễ tái phát mùa thu hanh khô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Nhuận phế, ích khí, sinh tân dịch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/>
                        <a:t>Thanh </a:t>
                      </a:r>
                      <a:r>
                        <a:rPr lang="en-US" sz="2000" i="1" dirty="0" err="1"/>
                        <a:t>táo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cứu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phế</a:t>
                      </a:r>
                      <a:r>
                        <a:rPr lang="en-US" sz="2000" i="1" dirty="0"/>
                        <a:t> thang</a:t>
                      </a:r>
                      <a:r>
                        <a:rPr lang="en-US" sz="2000" dirty="0"/>
                        <a:t> </a:t>
                      </a:r>
                    </a:p>
                    <a:p>
                      <a:pPr marL="800100" lvl="1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(Ho khan </a:t>
                      </a:r>
                      <a:r>
                        <a:rPr lang="en-US" sz="2000" dirty="0" err="1"/>
                        <a:t>kèm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dirty="0" err="1"/>
                        <a:t>gia</a:t>
                      </a:r>
                      <a:r>
                        <a:rPr lang="en-US" sz="2000" dirty="0"/>
                        <a:t> Thiên </a:t>
                      </a:r>
                      <a:r>
                        <a:rPr lang="en-US" sz="2000" dirty="0" err="1"/>
                        <a:t>hoa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phấn</a:t>
                      </a:r>
                      <a:r>
                        <a:rPr lang="en-US" sz="2000" dirty="0"/>
                        <a:t>, Ngọc </a:t>
                      </a:r>
                      <a:r>
                        <a:rPr lang="en-US" sz="2000" dirty="0" err="1"/>
                        <a:t>trúc</a:t>
                      </a:r>
                      <a:r>
                        <a:rPr lang="en-US" sz="2000" dirty="0"/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79836"/>
                  </a:ext>
                </a:extLst>
              </a:tr>
              <a:tr h="14914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Viêm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mũi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khô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chảy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máu</a:t>
                      </a:r>
                      <a:r>
                        <a:rPr lang="en-US" sz="2000" b="1" dirty="0"/>
                        <a:t> cam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Niêm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mũi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dễ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nứt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chảy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máu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Nhuận phế, tư âm, dưỡng dịch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i="1" dirty="0"/>
                        <a:t>Bách hợp cố kim thang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7701"/>
                  </a:ext>
                </a:extLst>
              </a:tr>
              <a:tr h="14914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Da </a:t>
                      </a:r>
                      <a:r>
                        <a:rPr lang="en-US" sz="2000" b="1" dirty="0" err="1"/>
                        <a:t>khô</a:t>
                      </a:r>
                      <a:r>
                        <a:rPr lang="en-US" sz="2000" b="1" dirty="0"/>
                        <a:t>, eczema </a:t>
                      </a:r>
                      <a:r>
                        <a:rPr lang="en-US" sz="2000" b="1" dirty="0" err="1"/>
                        <a:t>khô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Da </a:t>
                      </a:r>
                      <a:r>
                        <a:rPr lang="en-US" sz="2000" dirty="0" err="1"/>
                        <a:t>nứt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nẻ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ráp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ngứa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Dưỡng âm, tư nhuận, sinh tân dịch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 err="1"/>
                        <a:t>Tăng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dịch</a:t>
                      </a:r>
                      <a:r>
                        <a:rPr lang="en-US" sz="2000" i="1" dirty="0"/>
                        <a:t> thang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Huyền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sâm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Mạch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môn</a:t>
                      </a:r>
                      <a:r>
                        <a:rPr lang="en-US" sz="2000" dirty="0"/>
                        <a:t>, Sinh </a:t>
                      </a:r>
                      <a:r>
                        <a:rPr lang="en-US" sz="2000" dirty="0" err="1"/>
                        <a:t>địa</a:t>
                      </a:r>
                      <a:r>
                        <a:rPr lang="en-US" sz="2000" dirty="0"/>
                        <a:t>).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Kèm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ngứa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dirty="0" err="1"/>
                        <a:t>gia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Thuyền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thoái</a:t>
                      </a:r>
                      <a:r>
                        <a:rPr lang="en-US" sz="2000" dirty="0"/>
                        <a:t>, Kinh </a:t>
                      </a:r>
                      <a:r>
                        <a:rPr lang="en-US" sz="2000" dirty="0" err="1"/>
                        <a:t>giới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Phòng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phong</a:t>
                      </a:r>
                      <a:r>
                        <a:rPr lang="en-US" sz="2000" dirty="0"/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67867"/>
                  </a:ext>
                </a:extLst>
              </a:tr>
              <a:tr h="14914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Táo </a:t>
                      </a:r>
                      <a:r>
                        <a:rPr lang="en-US" sz="2000" b="1" dirty="0" err="1"/>
                        <a:t>bón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Phân khô, khó đi, khát, ít tân dịch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Nhuận tràng, dưỡng âm, ích khí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/>
                        <a:t>Ma </a:t>
                      </a:r>
                      <a:r>
                        <a:rPr lang="en-US" sz="2000" i="1" dirty="0" err="1"/>
                        <a:t>tử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nhân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hoàn</a:t>
                      </a:r>
                      <a:r>
                        <a:rPr lang="en-US" sz="200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i="1" dirty="0" err="1"/>
                        <a:t>Tăng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i="1" dirty="0" err="1"/>
                        <a:t>dịch</a:t>
                      </a:r>
                      <a:r>
                        <a:rPr lang="en-US" sz="2000" i="1" dirty="0"/>
                        <a:t> thang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Huyền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sâm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Mạch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môn</a:t>
                      </a:r>
                      <a:r>
                        <a:rPr lang="en-US" sz="2000" dirty="0"/>
                        <a:t>, Sinh </a:t>
                      </a:r>
                      <a:r>
                        <a:rPr lang="en-US" sz="2000" dirty="0" err="1"/>
                        <a:t>địa</a:t>
                      </a:r>
                      <a:r>
                        <a:rPr lang="en-US" sz="2000" dirty="0"/>
                        <a:t>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5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05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D0DE-1B4E-4153-9466-406782FB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7"/>
            <a:ext cx="10515600" cy="7466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II. NGOẠI NHÂN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6C1A-C5FF-48A6-90EF-5DEBC05C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149292"/>
            <a:ext cx="11669086" cy="53689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6. </a:t>
            </a:r>
            <a:r>
              <a:rPr lang="en-US" b="1" dirty="0" err="1">
                <a:solidFill>
                  <a:srgbClr val="C00000"/>
                </a:solidFill>
              </a:rPr>
              <a:t>Hỏa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Hỏa</a:t>
            </a:r>
            <a:r>
              <a:rPr lang="en-US" dirty="0">
                <a:solidFill>
                  <a:srgbClr val="002060"/>
                </a:solidFill>
              </a:rPr>
              <a:t> hay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chứng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viêm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nhiệt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sốt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phiền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mặt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tiểu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đỏ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họng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sưng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đau</a:t>
            </a:r>
            <a:r>
              <a:rPr lang="en-US" dirty="0">
                <a:solidFill>
                  <a:srgbClr val="002060"/>
                </a:solidFill>
              </a:rPr>
              <a:t>…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loét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lưỡi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mắt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sưng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đau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Hỏa</a:t>
            </a:r>
            <a:r>
              <a:rPr lang="en-US" dirty="0">
                <a:solidFill>
                  <a:srgbClr val="002060"/>
                </a:solidFill>
              </a:rPr>
              <a:t> hay </a:t>
            </a:r>
            <a:r>
              <a:rPr lang="en-US" b="1" dirty="0" err="1">
                <a:solidFill>
                  <a:srgbClr val="002060"/>
                </a:solidFill>
              </a:rPr>
              <a:t>đốt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tân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dịch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gây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nước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miệng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lưỡi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khô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táo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Hỏa</a:t>
            </a:r>
            <a:r>
              <a:rPr lang="en-US" dirty="0">
                <a:solidFill>
                  <a:srgbClr val="002060"/>
                </a:solidFill>
              </a:rPr>
              <a:t> hay </a:t>
            </a:r>
            <a:r>
              <a:rPr lang="en-US" b="1" dirty="0" err="1">
                <a:solidFill>
                  <a:srgbClr val="002060"/>
                </a:solidFill>
              </a:rPr>
              <a:t>gây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chảy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máu</a:t>
            </a:r>
            <a:r>
              <a:rPr lang="en-US" dirty="0">
                <a:solidFill>
                  <a:srgbClr val="002060"/>
                </a:solidFill>
              </a:rPr>
              <a:t>: (</a:t>
            </a:r>
            <a:r>
              <a:rPr lang="en-US" dirty="0" err="1">
                <a:solidFill>
                  <a:srgbClr val="002060"/>
                </a:solidFill>
              </a:rPr>
              <a:t>bức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huyết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hành</a:t>
            </a:r>
            <a:r>
              <a:rPr lang="en-US" dirty="0">
                <a:solidFill>
                  <a:srgbClr val="002060"/>
                </a:solidFill>
              </a:rPr>
              <a:t>),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ban do </a:t>
            </a:r>
            <a:r>
              <a:rPr lang="en-US" dirty="0" err="1">
                <a:solidFill>
                  <a:srgbClr val="002060"/>
                </a:solidFill>
              </a:rPr>
              <a:t>nhiệt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tổn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thương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mạch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nôn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máu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chảy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máu</a:t>
            </a:r>
            <a:r>
              <a:rPr lang="en-US" dirty="0">
                <a:solidFill>
                  <a:srgbClr val="002060"/>
                </a:solidFill>
              </a:rPr>
              <a:t> cam, ban </a:t>
            </a:r>
            <a:r>
              <a:rPr lang="en-US" dirty="0" err="1">
                <a:solidFill>
                  <a:srgbClr val="002060"/>
                </a:solidFill>
              </a:rPr>
              <a:t>chẩn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hợp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khác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phong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nhiệt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thấp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nhiệt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thử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nhiệt</a:t>
            </a:r>
            <a:r>
              <a:rPr lang="en-US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305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B90F61-F977-B37E-1D8B-92ECFB316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47177"/>
              </p:ext>
            </p:extLst>
          </p:nvPr>
        </p:nvGraphicFramePr>
        <p:xfrm>
          <a:off x="117988" y="132735"/>
          <a:ext cx="12074013" cy="672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>
                  <a:extLst>
                    <a:ext uri="{9D8B030D-6E8A-4147-A177-3AD203B41FA5}">
                      <a16:colId xmlns:a16="http://schemas.microsoft.com/office/drawing/2014/main" val="2087514898"/>
                    </a:ext>
                  </a:extLst>
                </a:gridCol>
                <a:gridCol w="4601497">
                  <a:extLst>
                    <a:ext uri="{9D8B030D-6E8A-4147-A177-3AD203B41FA5}">
                      <a16:colId xmlns:a16="http://schemas.microsoft.com/office/drawing/2014/main" val="1625341179"/>
                    </a:ext>
                  </a:extLst>
                </a:gridCol>
                <a:gridCol w="4817807">
                  <a:extLst>
                    <a:ext uri="{9D8B030D-6E8A-4147-A177-3AD203B41FA5}">
                      <a16:colId xmlns:a16="http://schemas.microsoft.com/office/drawing/2014/main" val="1243040741"/>
                    </a:ext>
                  </a:extLst>
                </a:gridCol>
              </a:tblGrid>
              <a:tr h="825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nhân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Cơ chế bệnh sinh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sàng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71678"/>
                  </a:ext>
                </a:extLst>
              </a:tr>
              <a:tr h="142521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000" b="1" dirty="0" err="1"/>
                        <a:t>Ngoại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cảm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ôn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nhiệt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Ôn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nhiệt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phạm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Phế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Vị</a:t>
                      </a:r>
                      <a:r>
                        <a:rPr lang="en-US" sz="2000" dirty="0"/>
                        <a:t> → </a:t>
                      </a:r>
                      <a:r>
                        <a:rPr lang="en-US" sz="2000" dirty="0" err="1"/>
                        <a:t>nung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nấu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dịch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mồ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nhiều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83605"/>
                  </a:ext>
                </a:extLst>
              </a:tr>
              <a:tr h="142521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tích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lâu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ngày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Nhiệt hóa hỏa, đốt hao âm dịch → sinh âm hư nội nhiệt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Miệng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gò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má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đỏ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về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chiều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mồ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trộm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18157"/>
                  </a:ext>
                </a:extLst>
              </a:tr>
              <a:tr h="142521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sz="2000" b="1" dirty="0" err="1"/>
                        <a:t>Tình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uất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kết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Can khí uất lâu ngày hóa hỏa (Can hỏa thượng viêm)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Cáu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gắt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đầu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mắt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đỏ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chóng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mặt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huyết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áp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22770"/>
                  </a:ext>
                </a:extLst>
              </a:tr>
              <a:tr h="16239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vi-VN" sz="2000" b="1" dirty="0"/>
                        <a:t>Ăn nhiều cay nóng, rượu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Dẫn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đến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hỏa</a:t>
                      </a:r>
                      <a:r>
                        <a:rPr lang="en-US" sz="2000" dirty="0"/>
                        <a:t>, Tâm </a:t>
                      </a:r>
                      <a:r>
                        <a:rPr lang="en-US" sz="2000" dirty="0" err="1"/>
                        <a:t>hỏa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Loét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miệng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hôi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miệng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chảy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máu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lợi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hồi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hộp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ngủ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6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86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8D9400-5067-0492-E9B8-5695A5976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26626"/>
              </p:ext>
            </p:extLst>
          </p:nvPr>
        </p:nvGraphicFramePr>
        <p:xfrm>
          <a:off x="0" y="1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0810">
                  <a:extLst>
                    <a:ext uri="{9D8B030D-6E8A-4147-A177-3AD203B41FA5}">
                      <a16:colId xmlns:a16="http://schemas.microsoft.com/office/drawing/2014/main" val="2365905979"/>
                    </a:ext>
                  </a:extLst>
                </a:gridCol>
                <a:gridCol w="3645189">
                  <a:extLst>
                    <a:ext uri="{9D8B030D-6E8A-4147-A177-3AD203B41FA5}">
                      <a16:colId xmlns:a16="http://schemas.microsoft.com/office/drawing/2014/main" val="2309003786"/>
                    </a:ext>
                  </a:extLst>
                </a:gridCol>
                <a:gridCol w="2745528">
                  <a:extLst>
                    <a:ext uri="{9D8B030D-6E8A-4147-A177-3AD203B41FA5}">
                      <a16:colId xmlns:a16="http://schemas.microsoft.com/office/drawing/2014/main" val="3520334643"/>
                    </a:ext>
                  </a:extLst>
                </a:gridCol>
                <a:gridCol w="3350472">
                  <a:extLst>
                    <a:ext uri="{9D8B030D-6E8A-4147-A177-3AD203B41FA5}">
                      <a16:colId xmlns:a16="http://schemas.microsoft.com/office/drawing/2014/main" val="2971473838"/>
                    </a:ext>
                  </a:extLst>
                </a:gridCol>
              </a:tblGrid>
              <a:tr h="7869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Chứng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Hoả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Triệu chứng / Lưỡi – Mạch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tắc trị liệu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Phương điều trị 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69549"/>
                  </a:ext>
                </a:extLst>
              </a:tr>
              <a:tr h="17988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A. Ôn bệnh – sốt cao nhiệt thịnh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Sốt cao, mặt đỏ, khát nước, ra mồ hôi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Đại tiện táo, tiểu đỏ sẻn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đỏ, rêu vàng dày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hồng sác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tả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hỏa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sinh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chỉ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khát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Bạch </a:t>
                      </a:r>
                      <a:r>
                        <a:rPr lang="en-US" sz="2000" dirty="0" err="1"/>
                        <a:t>hổ</a:t>
                      </a:r>
                      <a:r>
                        <a:rPr lang="en-US" sz="2000" dirty="0"/>
                        <a:t> thang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23645"/>
                  </a:ext>
                </a:extLst>
              </a:tr>
              <a:tr h="28106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1"/>
                        <a:t>B. Hỏa uất thượng viêm</a:t>
                      </a:r>
                      <a:r>
                        <a:rPr lang="vi-VN" sz="2000"/>
                        <a:t> (Can – Tâm – Vị hỏa)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Can hỏa</a:t>
                      </a:r>
                      <a:r>
                        <a:rPr lang="vi-VN" sz="2000" dirty="0"/>
                        <a:t>: đau đầu, mắt đỏ, cáu gắt, huyết áp cao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Tâm hỏa</a:t>
                      </a:r>
                      <a:r>
                        <a:rPr lang="vi-VN" sz="2000" dirty="0"/>
                        <a:t>: miệng loét, lưỡi đỏ, hồi hộp, mất ngủ, rêu vàng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Vị hỏa</a:t>
                      </a:r>
                      <a:r>
                        <a:rPr lang="vi-VN" sz="2000" dirty="0"/>
                        <a:t>: răng lợi sưng đau, hôi miệng, táo bón, khát nhiều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hỏa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tả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thực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Long </a:t>
                      </a:r>
                      <a:r>
                        <a:rPr lang="en-US" sz="2000" dirty="0" err="1"/>
                        <a:t>đởm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tả</a:t>
                      </a:r>
                      <a:r>
                        <a:rPr lang="en-US" sz="2000" dirty="0"/>
                        <a:t> can thang (Can </a:t>
                      </a:r>
                      <a:r>
                        <a:rPr lang="en-US" sz="2000" dirty="0" err="1"/>
                        <a:t>hỏa</a:t>
                      </a:r>
                      <a:r>
                        <a:rPr lang="en-US" sz="2000" dirty="0"/>
                        <a:t>)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Tả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tâm</a:t>
                      </a:r>
                      <a:r>
                        <a:rPr lang="en-US" sz="2000" dirty="0"/>
                        <a:t> thang (Tâm </a:t>
                      </a:r>
                      <a:r>
                        <a:rPr lang="en-US" sz="2000" dirty="0" err="1"/>
                        <a:t>hỏa</a:t>
                      </a:r>
                      <a:r>
                        <a:rPr lang="en-US" sz="2000" dirty="0"/>
                        <a:t>)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vị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Vị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hỏa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96367"/>
                  </a:ext>
                </a:extLst>
              </a:tr>
              <a:tr h="14615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/>
                        <a:t>C. Hỏa độc (mụn nhọt, áp xe, ban chẩn)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Mụn nhọt sưng đỏ, đau nhức – Ban sởi, mề đay, sốt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Lưỡi</a:t>
                      </a:r>
                      <a:r>
                        <a:rPr lang="vi-VN" sz="2000" dirty="0"/>
                        <a:t>: đỏ, rêu vàng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Mạch</a:t>
                      </a:r>
                      <a:r>
                        <a:rPr lang="vi-VN" sz="2000" dirty="0"/>
                        <a:t>: sác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Thanh nhiệt giải độc, lương huyết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Ngũ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vị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tiêu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độc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ẩm</a:t>
                      </a:r>
                      <a:r>
                        <a:rPr lang="en-US" sz="2000" dirty="0"/>
                        <a:t>, Hoàng </a:t>
                      </a:r>
                      <a:r>
                        <a:rPr lang="en-US" sz="2000" dirty="0" err="1"/>
                        <a:t>liên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độc</a:t>
                      </a:r>
                      <a:r>
                        <a:rPr lang="en-US" sz="2000" dirty="0"/>
                        <a:t> thang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8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72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482D4D-66BE-54EC-158B-716241861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93201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571740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072027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36559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99854444"/>
                    </a:ext>
                  </a:extLst>
                </a:gridCol>
              </a:tblGrid>
              <a:tr h="160020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Chứng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Hoả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/>
                        <a:t>Triệu chứng / Lưỡi – Mạch</a:t>
                      </a:r>
                      <a:endParaRPr lang="vi-VN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Nguyên tắc trị liệu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Phương điều trị 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15507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/>
                        <a:t>D.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cực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sinh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phong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– </a:t>
                      </a:r>
                      <a:r>
                        <a:rPr lang="en-US" sz="2000" dirty="0" err="1"/>
                        <a:t>Sốt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cao</a:t>
                      </a:r>
                      <a:r>
                        <a:rPr lang="en-US" sz="2000" dirty="0"/>
                        <a:t>, co </a:t>
                      </a:r>
                      <a:r>
                        <a:rPr lang="en-US" sz="2000" dirty="0" err="1"/>
                        <a:t>giật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động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kinh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mê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sảng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hôn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mê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Thanh </a:t>
                      </a:r>
                      <a:r>
                        <a:rPr lang="en-US" sz="2000" b="1" dirty="0" err="1"/>
                        <a:t>nhiệt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tức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phong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khai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khiếu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Linh dương câu đằng thang, An cung ngưu hoàng hoàn (cấp cứu)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81307"/>
                  </a:ext>
                </a:extLst>
              </a:tr>
              <a:tr h="2971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1"/>
                        <a:t>E. Âm hư nội nhiệt (di chứng hỏa tà)</a:t>
                      </a:r>
                      <a:endParaRPr lang="vi-VN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Sốt về chiều, gò má đỏ, mồ hôi trộm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Miệng khô, lưỡi đỏ ít rêu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Dưỡng âm, thanh hư nhiệt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Thanh </a:t>
                      </a:r>
                      <a:r>
                        <a:rPr lang="en-US" sz="2000" dirty="0" err="1"/>
                        <a:t>cốt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r>
                        <a:rPr lang="en-US" sz="2000" dirty="0"/>
                        <a:t>, Bạch </a:t>
                      </a:r>
                      <a:r>
                        <a:rPr lang="en-US" sz="2000" dirty="0" err="1"/>
                        <a:t>hổ</a:t>
                      </a:r>
                      <a:r>
                        <a:rPr lang="en-US" sz="2000" dirty="0"/>
                        <a:t> thang </a:t>
                      </a:r>
                      <a:r>
                        <a:rPr lang="en-US" sz="2000" dirty="0" err="1"/>
                        <a:t>hợp</a:t>
                      </a:r>
                      <a:r>
                        <a:rPr lang="en-US" sz="2000" dirty="0"/>
                        <a:t> Sinh </a:t>
                      </a:r>
                      <a:r>
                        <a:rPr lang="en-US" sz="2000" dirty="0" err="1"/>
                        <a:t>mạch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32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815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A2A1-82E5-8E96-E6D7-DEF213E7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VN" b="1" dirty="0">
                <a:solidFill>
                  <a:srgbClr val="C00000"/>
                </a:solidFill>
              </a:rPr>
              <a:t>III. NỘI NHÂN</a:t>
            </a:r>
          </a:p>
        </p:txBody>
      </p:sp>
      <p:pic>
        <p:nvPicPr>
          <p:cNvPr id="2050" name="Picture 2" descr="Nguyên Nhân Gây Bệnh Bên Trong Theo Y Học Cổ Truyền">
            <a:extLst>
              <a:ext uri="{FF2B5EF4-FFF2-40B4-BE49-F238E27FC236}">
                <a16:creationId xmlns:a16="http://schemas.microsoft.com/office/drawing/2014/main" id="{F5F633B9-C1E8-2613-8C98-5F8638CF19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92" y="2055813"/>
            <a:ext cx="24278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ểu hiện của rối loạn lo âu ở trẻ em và trẻ vị thành niên">
            <a:extLst>
              <a:ext uri="{FF2B5EF4-FFF2-40B4-BE49-F238E27FC236}">
                <a16:creationId xmlns:a16="http://schemas.microsoft.com/office/drawing/2014/main" id="{BCC95950-955C-80D9-410C-3FEEF945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" y="2116357"/>
            <a:ext cx="3196896" cy="36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ì sao bạn bị căng thẳng lo lắng quá mức?">
            <a:extLst>
              <a:ext uri="{FF2B5EF4-FFF2-40B4-BE49-F238E27FC236}">
                <a16:creationId xmlns:a16="http://schemas.microsoft.com/office/drawing/2014/main" id="{C963C63C-5394-1047-8B81-D7F5D7D7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4" y="2116357"/>
            <a:ext cx="2900855" cy="36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i chứng 'tim vỡ'">
            <a:extLst>
              <a:ext uri="{FF2B5EF4-FFF2-40B4-BE49-F238E27FC236}">
                <a16:creationId xmlns:a16="http://schemas.microsoft.com/office/drawing/2014/main" id="{2F6E1AF1-4785-C42D-E5FE-E38F2F90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4" y="2055812"/>
            <a:ext cx="3452648" cy="37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67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5BE326-34D0-C007-C259-3773D786F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63717"/>
              </p:ext>
            </p:extLst>
          </p:nvPr>
        </p:nvGraphicFramePr>
        <p:xfrm>
          <a:off x="0" y="1"/>
          <a:ext cx="12192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792">
                  <a:extLst>
                    <a:ext uri="{9D8B030D-6E8A-4147-A177-3AD203B41FA5}">
                      <a16:colId xmlns:a16="http://schemas.microsoft.com/office/drawing/2014/main" val="1215968026"/>
                    </a:ext>
                  </a:extLst>
                </a:gridCol>
                <a:gridCol w="6338209">
                  <a:extLst>
                    <a:ext uri="{9D8B030D-6E8A-4147-A177-3AD203B41FA5}">
                      <a16:colId xmlns:a16="http://schemas.microsoft.com/office/drawing/2014/main" val="8348905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92413306"/>
                    </a:ext>
                  </a:extLst>
                </a:gridCol>
              </a:tblGrid>
              <a:tr h="5703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NỘI NHÂN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thích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Ý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nghĩa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sàng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60713"/>
                  </a:ext>
                </a:extLst>
              </a:tr>
              <a:tr h="259712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Khái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niệm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Thất tình = </a:t>
                      </a:r>
                      <a:r>
                        <a:rPr lang="vi-VN" sz="2000" b="1" dirty="0"/>
                        <a:t>7 loại tình chí cơ bản</a:t>
                      </a:r>
                      <a:r>
                        <a:rPr lang="vi-VN" sz="2000" dirty="0"/>
                        <a:t>: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Hỷ (mừng)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Nộ (giận)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Ưu (buồn, lo lắng)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Tư (nghĩ)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Bi (buồn phiền)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Khủng (sợ)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Kinh (kinh hoảng)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000" dirty="0"/>
                        <a:t>Bình thường: phản ứng sinh lý, thích nghi của tâm thần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000" dirty="0"/>
                        <a:t>Bệnh lý: khi tình chí </a:t>
                      </a:r>
                      <a:r>
                        <a:rPr lang="vi-VN" sz="2000" b="1" dirty="0"/>
                        <a:t>quá mức, kéo dài, hoặc đột ngột dữ dội</a:t>
                      </a:r>
                      <a:endParaRPr lang="vi-VN" sz="20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51864"/>
                  </a:ext>
                </a:extLst>
              </a:tr>
              <a:tr h="14063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Cơ chế khí cơ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Tình chí quá mức → </a:t>
                      </a:r>
                      <a:r>
                        <a:rPr lang="vi-VN" sz="2000" b="1" dirty="0"/>
                        <a:t>khí cơ mất điều hòa</a:t>
                      </a:r>
                      <a:r>
                        <a:rPr lang="vi-VN" sz="2000" dirty="0"/>
                        <a:t>: khí uất, khí trệ, khí nghịch, khí hãm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Khí cơ rối loạn ảnh hưởng đến vận hành huyết, tân dịch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Biểu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hiện</a:t>
                      </a:r>
                      <a:r>
                        <a:rPr lang="en-US" sz="2000" dirty="0"/>
                        <a:t>: </a:t>
                      </a:r>
                      <a:r>
                        <a:rPr lang="en-US" sz="2000" dirty="0" err="1"/>
                        <a:t>đầy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tức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ngực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thở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dài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hồi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hộp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đầu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chóng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mặt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tạng</a:t>
                      </a:r>
                      <a:r>
                        <a:rPr lang="en-US" sz="2000" dirty="0"/>
                        <a:t>…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818575"/>
                  </a:ext>
                </a:extLst>
              </a:tr>
              <a:tr h="22842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 dirty="0"/>
                        <a:t>Tổn thương tạng phủ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Mỗi tình chí gắn với một tạng (Ngũ chí):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Hỷ → Tâm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Nộ → Can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Ưu → Phế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Tư → Tỳ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Bi → Phế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Khủng, Kinh → Thận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Tạng bị tổn thương → sinh ra triệu chứng bệnh lý tương ứng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9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9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4E28-9223-410A-8F77-A22D22E3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83892"/>
            <a:ext cx="10947633" cy="6417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A. Đại cương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D6459-9037-4A79-8963-27B7A48BF0B4}"/>
              </a:ext>
            </a:extLst>
          </p:cNvPr>
          <p:cNvSpPr/>
          <p:nvPr/>
        </p:nvSpPr>
        <p:spPr>
          <a:xfrm>
            <a:off x="3506597" y="1389429"/>
            <a:ext cx="3145872" cy="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Nguyên nhân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EFCE8-EA2F-47F6-BFB7-792066D3C5AF}"/>
              </a:ext>
            </a:extLst>
          </p:cNvPr>
          <p:cNvSpPr/>
          <p:nvPr/>
        </p:nvSpPr>
        <p:spPr>
          <a:xfrm>
            <a:off x="268447" y="2646725"/>
            <a:ext cx="3263318" cy="872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Nguyên nhân sâu xa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6D208-56C5-45E0-8625-1CDDA08879A9}"/>
              </a:ext>
            </a:extLst>
          </p:cNvPr>
          <p:cNvSpPr/>
          <p:nvPr/>
        </p:nvSpPr>
        <p:spPr>
          <a:xfrm>
            <a:off x="6838426" y="2688672"/>
            <a:ext cx="3455566" cy="788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Nguyên nhân trực tiếp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526B02-47BD-430F-9929-CD454CF1C0DD}"/>
              </a:ext>
            </a:extLst>
          </p:cNvPr>
          <p:cNvSpPr/>
          <p:nvPr/>
        </p:nvSpPr>
        <p:spPr>
          <a:xfrm>
            <a:off x="536902" y="4580388"/>
            <a:ext cx="2055296" cy="11828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Chính khí hư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6CCB3B-D685-4AC7-8D97-0E24193520CE}"/>
              </a:ext>
            </a:extLst>
          </p:cNvPr>
          <p:cNvSpPr/>
          <p:nvPr/>
        </p:nvSpPr>
        <p:spPr>
          <a:xfrm>
            <a:off x="4713915" y="4565703"/>
            <a:ext cx="2125909" cy="110734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Ngoại nhân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621670-1A42-45BB-BBE4-45CBBE772154}"/>
              </a:ext>
            </a:extLst>
          </p:cNvPr>
          <p:cNvSpPr/>
          <p:nvPr/>
        </p:nvSpPr>
        <p:spPr>
          <a:xfrm>
            <a:off x="7480183" y="4599261"/>
            <a:ext cx="1932264" cy="107378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nhân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82A906-3B1F-476B-93E5-1E2AC5608350}"/>
              </a:ext>
            </a:extLst>
          </p:cNvPr>
          <p:cNvSpPr/>
          <p:nvPr/>
        </p:nvSpPr>
        <p:spPr>
          <a:xfrm>
            <a:off x="10052807" y="4624429"/>
            <a:ext cx="2063692" cy="10737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Bất nội ngoại nhân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ED8F11-5972-46AF-9BFA-521ED5AF71E3}"/>
              </a:ext>
            </a:extLst>
          </p:cNvPr>
          <p:cNvCxnSpPr/>
          <p:nvPr/>
        </p:nvCxnSpPr>
        <p:spPr>
          <a:xfrm flipH="1">
            <a:off x="2223082" y="2037477"/>
            <a:ext cx="939567" cy="43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12F3C8-7532-4DAC-87F6-D3D4C6194368}"/>
              </a:ext>
            </a:extLst>
          </p:cNvPr>
          <p:cNvCxnSpPr/>
          <p:nvPr/>
        </p:nvCxnSpPr>
        <p:spPr>
          <a:xfrm>
            <a:off x="6838426" y="1971413"/>
            <a:ext cx="1098958" cy="520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3231B3-F5AD-4605-A385-6DC658822433}"/>
              </a:ext>
            </a:extLst>
          </p:cNvPr>
          <p:cNvCxnSpPr>
            <a:cxnSpLocks/>
          </p:cNvCxnSpPr>
          <p:nvPr/>
        </p:nvCxnSpPr>
        <p:spPr>
          <a:xfrm>
            <a:off x="1564550" y="3770851"/>
            <a:ext cx="0" cy="69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3960B9-33DA-40C3-AC2A-C632C7079909}"/>
              </a:ext>
            </a:extLst>
          </p:cNvPr>
          <p:cNvCxnSpPr/>
          <p:nvPr/>
        </p:nvCxnSpPr>
        <p:spPr>
          <a:xfrm flipH="1">
            <a:off x="5956183" y="3770851"/>
            <a:ext cx="696286" cy="62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5593D2-76F9-4705-BCB0-050E4475798B}"/>
              </a:ext>
            </a:extLst>
          </p:cNvPr>
          <p:cNvCxnSpPr/>
          <p:nvPr/>
        </p:nvCxnSpPr>
        <p:spPr>
          <a:xfrm>
            <a:off x="8344249" y="3699545"/>
            <a:ext cx="0" cy="76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C6D970-C6AD-419E-AE4D-3ABCA5C841B7}"/>
              </a:ext>
            </a:extLst>
          </p:cNvPr>
          <p:cNvCxnSpPr/>
          <p:nvPr/>
        </p:nvCxnSpPr>
        <p:spPr>
          <a:xfrm>
            <a:off x="10153475" y="3674378"/>
            <a:ext cx="687897" cy="788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70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90EC07-C364-D19A-26D1-E0053E736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49107"/>
              </p:ext>
            </p:extLst>
          </p:nvPr>
        </p:nvGraphicFramePr>
        <p:xfrm>
          <a:off x="0" y="0"/>
          <a:ext cx="1207892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032">
                  <a:extLst>
                    <a:ext uri="{9D8B030D-6E8A-4147-A177-3AD203B41FA5}">
                      <a16:colId xmlns:a16="http://schemas.microsoft.com/office/drawing/2014/main" val="3202966440"/>
                    </a:ext>
                  </a:extLst>
                </a:gridCol>
                <a:gridCol w="3154538">
                  <a:extLst>
                    <a:ext uri="{9D8B030D-6E8A-4147-A177-3AD203B41FA5}">
                      <a16:colId xmlns:a16="http://schemas.microsoft.com/office/drawing/2014/main" val="403084961"/>
                    </a:ext>
                  </a:extLst>
                </a:gridCol>
                <a:gridCol w="4533327">
                  <a:extLst>
                    <a:ext uri="{9D8B030D-6E8A-4147-A177-3AD203B41FA5}">
                      <a16:colId xmlns:a16="http://schemas.microsoft.com/office/drawing/2014/main" val="1697477020"/>
                    </a:ext>
                  </a:extLst>
                </a:gridCol>
                <a:gridCol w="1864032">
                  <a:extLst>
                    <a:ext uri="{9D8B030D-6E8A-4147-A177-3AD203B41FA5}">
                      <a16:colId xmlns:a16="http://schemas.microsoft.com/office/drawing/2014/main" val="700055258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7 </a:t>
                      </a:r>
                      <a:r>
                        <a:rPr lang="en-US" sz="2000" b="1" dirty="0" err="1"/>
                        <a:t>Tình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chí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/>
                        <a:t>Ảnh hưởng khí cơ</a:t>
                      </a:r>
                      <a:endParaRPr lang="vi-VN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Biểu hiện lâm sàng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Tạng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phủ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liên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quan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8335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Hỷ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mừng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quá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độ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Tâm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thần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không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giữ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Hồi hộp, mất ngủ, dễ cười nói vô độ, tâm thần bất an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Tâm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07725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Nộ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giận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dữ</a:t>
                      </a:r>
                      <a:r>
                        <a:rPr lang="en-US" sz="2000" b="1" dirty="0"/>
                        <a:t>)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uất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nghịch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Mặt đỏ, mắt đỏ, đau đầu, chóng mặt, tăng huyết áp, dễ đột quỵ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Can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0837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Ưu (lo buồn)</a:t>
                      </a:r>
                      <a:endParaRPr lang="vi-VN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Phế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uất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tuyên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giáng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Ngực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tức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khó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thở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nói</a:t>
                      </a:r>
                      <a:r>
                        <a:rPr lang="en-US" sz="2000" dirty="0"/>
                        <a:t>, da </a:t>
                      </a:r>
                      <a:r>
                        <a:rPr lang="en-US" sz="2000" dirty="0" err="1"/>
                        <a:t>khô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dễ</a:t>
                      </a:r>
                      <a:r>
                        <a:rPr lang="en-US" sz="2000" dirty="0"/>
                        <a:t> ho hen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2143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Tư (lo nghĩ, suy nghĩ nhiều)</a:t>
                      </a:r>
                      <a:endParaRPr lang="vi-VN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Tỳ khí tổn thương, khí cơ đình trệ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Ăn kém, đầy trướng, tiêu chảy, mệt mỏi, trí nhớ giảm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Tỳ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0574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Bi (bi thương, đau buồn)</a:t>
                      </a:r>
                      <a:endParaRPr lang="vi-VN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Phế khí hư, khí suy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Thở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ngắn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ngực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tức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sắc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mặt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trắng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bệch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Phế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53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Khủng (sợ hãi)</a:t>
                      </a:r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Thận khí hãm, không nạp khí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Hay </a:t>
                      </a:r>
                      <a:r>
                        <a:rPr lang="en-US" sz="2000" dirty="0" err="1"/>
                        <a:t>tiểu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són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tim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đập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nhanh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ù</a:t>
                      </a:r>
                      <a:r>
                        <a:rPr lang="en-US" sz="2000" dirty="0"/>
                        <a:t> tai, di </a:t>
                      </a:r>
                      <a:r>
                        <a:rPr lang="en-US" sz="2000" dirty="0" err="1"/>
                        <a:t>tinh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Thận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1294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Kinh (kinh sợ đột ngột)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Tâm thần tán loạn, Thận khí rối loạn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Hồi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hộp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ngủ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hoảng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hốt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tim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nhanh</a:t>
                      </a:r>
                      <a:r>
                        <a:rPr lang="en-US" sz="2000" dirty="0"/>
                        <a:t>, hay </a:t>
                      </a:r>
                      <a:r>
                        <a:rPr lang="en-US" sz="2000" dirty="0" err="1"/>
                        <a:t>giật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mình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Tâm &amp; </a:t>
                      </a:r>
                      <a:r>
                        <a:rPr lang="en-US" sz="2000" b="1" dirty="0" err="1"/>
                        <a:t>Thận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7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6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F39C-449E-B193-42CF-644200F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VN" b="1" dirty="0">
                <a:solidFill>
                  <a:srgbClr val="C00000"/>
                </a:solidFill>
              </a:rPr>
              <a:t>III. BẤT NỘI NGOẠI NHÂN </a:t>
            </a:r>
          </a:p>
        </p:txBody>
      </p:sp>
      <p:pic>
        <p:nvPicPr>
          <p:cNvPr id="3074" name="Picture 2" descr="Những tác hại không ngờ đến khi ăn uống không khoa học">
            <a:extLst>
              <a:ext uri="{FF2B5EF4-FFF2-40B4-BE49-F238E27FC236}">
                <a16:creationId xmlns:a16="http://schemas.microsoft.com/office/drawing/2014/main" id="{4FD69254-3988-84E7-A116-9B976C5F88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1895721"/>
            <a:ext cx="3810000" cy="31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o động nặng – Nguyên nhân gây thoái hóa khớp">
            <a:extLst>
              <a:ext uri="{FF2B5EF4-FFF2-40B4-BE49-F238E27FC236}">
                <a16:creationId xmlns:a16="http://schemas.microsoft.com/office/drawing/2014/main" id="{89063590-DCF8-92F3-75D6-E491B7B5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24" y="1895721"/>
            <a:ext cx="3532352" cy="31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ạn dưỡng sau chấn thương">
            <a:extLst>
              <a:ext uri="{FF2B5EF4-FFF2-40B4-BE49-F238E27FC236}">
                <a16:creationId xmlns:a16="http://schemas.microsoft.com/office/drawing/2014/main" id="{ED3D3A5F-0773-E1FC-6BF6-C9C719BA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24" y="1895722"/>
            <a:ext cx="3532352" cy="31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44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32AAB7-0BCB-2EDF-42E9-F4C8B1847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43667"/>
              </p:ext>
            </p:extLst>
          </p:nvPr>
        </p:nvGraphicFramePr>
        <p:xfrm>
          <a:off x="0" y="1"/>
          <a:ext cx="12191999" cy="675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140">
                  <a:extLst>
                    <a:ext uri="{9D8B030D-6E8A-4147-A177-3AD203B41FA5}">
                      <a16:colId xmlns:a16="http://schemas.microsoft.com/office/drawing/2014/main" val="2151617487"/>
                    </a:ext>
                  </a:extLst>
                </a:gridCol>
                <a:gridCol w="4663552">
                  <a:extLst>
                    <a:ext uri="{9D8B030D-6E8A-4147-A177-3AD203B41FA5}">
                      <a16:colId xmlns:a16="http://schemas.microsoft.com/office/drawing/2014/main" val="2769977512"/>
                    </a:ext>
                  </a:extLst>
                </a:gridCol>
                <a:gridCol w="4449307">
                  <a:extLst>
                    <a:ext uri="{9D8B030D-6E8A-4147-A177-3AD203B41FA5}">
                      <a16:colId xmlns:a16="http://schemas.microsoft.com/office/drawing/2014/main" val="1900993074"/>
                    </a:ext>
                  </a:extLst>
                </a:gridCol>
              </a:tblGrid>
              <a:tr h="594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BẤT NỘI NGOẠI NHÂN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/>
                        <a:t>Đặc điểm bệnh lý</a:t>
                      </a:r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/>
                        <a:t>Nguyên tắc điều trị – điều dưỡng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14119"/>
                  </a:ext>
                </a:extLst>
              </a:tr>
              <a:tr h="102665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Ăn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uống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ẩm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tiết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Ăn uống thất thường, quá nhiều cay – béo – ngọt – sống lạnh → hại Tỳ Vị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Ăn uống điều hòa, kiêng kỵ theo bệnh, tăng thực phẩm dưỡng sinh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40033"/>
                  </a:ext>
                </a:extLst>
              </a:tr>
              <a:tr h="102665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Sinh </a:t>
                      </a:r>
                      <a:r>
                        <a:rPr lang="en-US" sz="2000" b="1" dirty="0" err="1"/>
                        <a:t>hoạt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lao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động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Quá sức, thiếu nghỉ ngơi → hao tổn khí huyết, thương Tỳ Thận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Nghỉ ngơi hợp lý, lao động vừa sức, luyện tập điều độ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509"/>
                  </a:ext>
                </a:extLst>
              </a:tr>
              <a:tr h="102665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Phòng dục thất tiết</a:t>
                      </a:r>
                      <a:endParaRPr lang="en-US" sz="200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Dâm dục quá độ → tổn thương Thận tinh, Thận khí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Tiết dục dưỡng tinh, điều độ sinh hoạt tình dục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70911"/>
                  </a:ext>
                </a:extLst>
              </a:tr>
              <a:tr h="102665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b="1"/>
                        <a:t>Chấn thương</a:t>
                      </a:r>
                      <a:endParaRPr lang="vi-VN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Té ngã, đứt gãy xương, sang chấn ngoài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Hoạt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huyết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tiêu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ứ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tiếp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cốt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thống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00749"/>
                  </a:ext>
                </a:extLst>
              </a:tr>
              <a:tr h="102665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Trùng thú</a:t>
                      </a:r>
                      <a:r>
                        <a:rPr lang="en-US" sz="2000"/>
                        <a:t> (ký sinh trùng, động vật độc)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/>
                        <a:t>Giun sán, thú dữ cắn, côn trùng độc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Sát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trùng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giải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độc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tẩy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giun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xử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cấp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cứu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7117"/>
                  </a:ext>
                </a:extLst>
              </a:tr>
              <a:tr h="102665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Tuổi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tác</a:t>
                      </a:r>
                      <a:endParaRPr lang="en-US" sz="2000" b="1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…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/>
                        <a:t>Già yếu → tinh khí suy, âm dương hư, dễ bệnh mạn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Bồi bổ khí huyết, dưỡng âm dương, phòng bệnh lão hóa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28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28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D813D2-F0FA-431E-8FEF-0606AA12A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056" y="1300294"/>
            <a:ext cx="7571888" cy="47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27E6-2189-B0BF-E482-F99A93E9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VN" b="1" dirty="0">
                <a:solidFill>
                  <a:srgbClr val="C00000"/>
                </a:solidFill>
              </a:rPr>
              <a:t>I. CHÍNH KHÍ</a:t>
            </a:r>
          </a:p>
        </p:txBody>
      </p:sp>
      <p:pic>
        <p:nvPicPr>
          <p:cNvPr id="1026" name="Picture 2" descr="Hỗ trợ tăng sức đề kháng cho cơ thể bằng liệu pháp tự nhiên">
            <a:extLst>
              <a:ext uri="{FF2B5EF4-FFF2-40B4-BE49-F238E27FC236}">
                <a16:creationId xmlns:a16="http://schemas.microsoft.com/office/drawing/2014/main" id="{66982D4E-01B8-27F9-AFFA-F3D89F0C9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5" y="2186442"/>
            <a:ext cx="6184900" cy="40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69F3073D-8F3C-E8A5-265C-D31F6E1495D5}"/>
              </a:ext>
            </a:extLst>
          </p:cNvPr>
          <p:cNvSpPr/>
          <p:nvPr/>
        </p:nvSpPr>
        <p:spPr>
          <a:xfrm>
            <a:off x="7809875" y="2186442"/>
            <a:ext cx="2953063" cy="2940194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VN" dirty="0"/>
              <a:t>hính khí là gì?</a:t>
            </a:r>
          </a:p>
        </p:txBody>
      </p:sp>
    </p:spTree>
    <p:extLst>
      <p:ext uri="{BB962C8B-B14F-4D97-AF65-F5344CB8AC3E}">
        <p14:creationId xmlns:p14="http://schemas.microsoft.com/office/powerpoint/2010/main" val="57154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B2A147-CD9F-2353-AC28-245A9062B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316273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837498602"/>
                    </a:ext>
                  </a:extLst>
                </a:gridCol>
                <a:gridCol w="5842000">
                  <a:extLst>
                    <a:ext uri="{9D8B030D-6E8A-4147-A177-3AD203B41FA5}">
                      <a16:colId xmlns:a16="http://schemas.microsoft.com/office/drawing/2014/main" val="26885993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72947733"/>
                    </a:ext>
                  </a:extLst>
                </a:gridCol>
              </a:tblGrid>
              <a:tr h="6943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Chính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khí</a:t>
                      </a:r>
                      <a:r>
                        <a:rPr lang="en-US" sz="2000" b="1" dirty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thích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Ý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nghĩa</a:t>
                      </a:r>
                      <a:r>
                        <a:rPr lang="en-US" sz="2000" b="1" dirty="0"/>
                        <a:t> / </a:t>
                      </a: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10018"/>
                  </a:ext>
                </a:extLst>
              </a:tr>
              <a:tr h="17121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Khái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niệm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Chính khí là </a:t>
                      </a:r>
                      <a:r>
                        <a:rPr lang="vi-VN" sz="2000" b="1" dirty="0"/>
                        <a:t>tổng hòa sức đề kháng và khả năng tự điều chỉnh của cơ thể</a:t>
                      </a:r>
                      <a:r>
                        <a:rPr lang="vi-VN" sz="2000" dirty="0"/>
                        <a:t> trong YHCT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Thể hiện ở </a:t>
                      </a:r>
                      <a:r>
                        <a:rPr lang="vi-VN" sz="2000" b="1" dirty="0"/>
                        <a:t>Nguyên khí đầy đủ, Khí huyết sung mãn, Âm dương cân bằng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92151"/>
                  </a:ext>
                </a:extLst>
              </a:tr>
              <a:tr h="17121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Thành </a:t>
                      </a:r>
                      <a:r>
                        <a:rPr lang="en-US" sz="2000" b="1" dirty="0" err="1"/>
                        <a:t>phần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Nguyên khí</a:t>
                      </a:r>
                      <a:r>
                        <a:rPr lang="vi-VN" sz="2000" dirty="0"/>
                        <a:t>: do Thận tàng tinh sinh ra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Khí huyết đầy đủ</a:t>
                      </a:r>
                      <a:r>
                        <a:rPr lang="vi-VN" sz="2000" dirty="0"/>
                        <a:t>: Tỳ Vị sinh hóa, Phế phân bố, Tâm vận hành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Âm dương điều hòa</a:t>
                      </a:r>
                      <a:endParaRPr lang="vi-VN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Khi các yếu tố này đầy đủ → cơ thể khỏe mạnh, ít mắc bệnh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26145"/>
                  </a:ext>
                </a:extLst>
              </a:tr>
              <a:tr h="27393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Vai </a:t>
                      </a:r>
                      <a:r>
                        <a:rPr lang="en-US" sz="2000" b="1" dirty="0" err="1"/>
                        <a:t>trò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Chống tà khí</a:t>
                      </a:r>
                      <a:r>
                        <a:rPr lang="vi-VN" sz="2000" dirty="0"/>
                        <a:t>: như hệ miễn dịch bảo vệ cơ thể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Duy trì hoạt động sinh lý</a:t>
                      </a:r>
                      <a:r>
                        <a:rPr lang="vi-VN" sz="2000" dirty="0"/>
                        <a:t>: giúp tạng phủ, kinh lạc vận hành điều hòa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Tự phục hồi khi bệnh</a:t>
                      </a:r>
                      <a:r>
                        <a:rPr lang="vi-VN" sz="2000" dirty="0"/>
                        <a:t>: tà khí xâm nhập nhưng chính khí còn mạnh thì bệnh dễ thoái lui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Chính khí mạnh</a:t>
                      </a:r>
                      <a:r>
                        <a:rPr lang="vi-VN" sz="2000" dirty="0"/>
                        <a:t>: khỏe mạnh, thích ứng tốt, bệnh nhẹ mau hồi phục .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C</a:t>
                      </a:r>
                      <a:r>
                        <a:rPr lang="vi-VN" sz="2000" b="1" dirty="0"/>
                        <a:t>hính khí hư</a:t>
                      </a:r>
                      <a:r>
                        <a:rPr lang="vi-VN" sz="2000" dirty="0"/>
                        <a:t>: dễ mắc bệnh, bệnh nặng lâu khỏi.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11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1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B9E31-BC17-75A9-873D-8F97D468F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65134"/>
              </p:ext>
            </p:extLst>
          </p:nvPr>
        </p:nvGraphicFramePr>
        <p:xfrm>
          <a:off x="117988" y="0"/>
          <a:ext cx="1193144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704">
                  <a:extLst>
                    <a:ext uri="{9D8B030D-6E8A-4147-A177-3AD203B41FA5}">
                      <a16:colId xmlns:a16="http://schemas.microsoft.com/office/drawing/2014/main" val="4060670875"/>
                    </a:ext>
                  </a:extLst>
                </a:gridCol>
                <a:gridCol w="5516380">
                  <a:extLst>
                    <a:ext uri="{9D8B030D-6E8A-4147-A177-3AD203B41FA5}">
                      <a16:colId xmlns:a16="http://schemas.microsoft.com/office/drawing/2014/main" val="694586276"/>
                    </a:ext>
                  </a:extLst>
                </a:gridCol>
                <a:gridCol w="4539360">
                  <a:extLst>
                    <a:ext uri="{9D8B030D-6E8A-4147-A177-3AD203B41FA5}">
                      <a16:colId xmlns:a16="http://schemas.microsoft.com/office/drawing/2014/main" val="1651628024"/>
                    </a:ext>
                  </a:extLst>
                </a:gridCol>
              </a:tblGrid>
              <a:tr h="5295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Chính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khí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hư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thích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/ Pháp </a:t>
                      </a:r>
                      <a:r>
                        <a:rPr lang="en-US" sz="2000" b="1" dirty="0" err="1"/>
                        <a:t>trị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30378"/>
                  </a:ext>
                </a:extLst>
              </a:tr>
              <a:tr h="29997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Nguyên </a:t>
                      </a:r>
                      <a:r>
                        <a:rPr lang="en-US" sz="2000" b="1" dirty="0" err="1"/>
                        <a:t>nhân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Tiên thiên bất túc</a:t>
                      </a:r>
                      <a:r>
                        <a:rPr lang="vi-VN" sz="2000" dirty="0"/>
                        <a:t>: Thận tinh kém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Ăn uống thất thường</a:t>
                      </a:r>
                      <a:r>
                        <a:rPr lang="vi-VN" sz="2000" dirty="0"/>
                        <a:t>: Tỳ Vị hư, sinh hóa kém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Lao lực, bệnh mạn tính</a:t>
                      </a:r>
                      <a:r>
                        <a:rPr lang="vi-VN" sz="2000" dirty="0"/>
                        <a:t>: hao tổn khí huyết, âm dương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Tuổi cao</a:t>
                      </a:r>
                      <a:r>
                        <a:rPr lang="vi-VN" sz="2000" dirty="0"/>
                        <a:t>: tinh khí suy, dương khí giảm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Tình chí rối loạn</a:t>
                      </a:r>
                      <a:r>
                        <a:rPr lang="vi-VN" sz="2000" dirty="0"/>
                        <a:t>: ảnh hưởng Can, Tâm, Tỳ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Các yếu tố này làm suy giảm nền tảng tinh – khí – huyết – tân dịch, khiến chính khí hư nhược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31881"/>
                  </a:ext>
                </a:extLst>
              </a:tr>
              <a:tr h="33286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lâm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sàng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Thể chất suy nhược</a:t>
                      </a:r>
                      <a:r>
                        <a:rPr lang="vi-VN" sz="2000" dirty="0"/>
                        <a:t>: mệt, yếu, hay cảm, da xấu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Khí hư</a:t>
                      </a:r>
                      <a:r>
                        <a:rPr lang="vi-VN" sz="2000" dirty="0"/>
                        <a:t>: thở ngắn, nói nhỏ, tự hãn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Huyết hư</a:t>
                      </a:r>
                      <a:r>
                        <a:rPr lang="vi-VN" sz="2000" dirty="0"/>
                        <a:t>: sắc nhợt, hoa mắt, chóng mặt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Âm hư</a:t>
                      </a:r>
                      <a:r>
                        <a:rPr lang="vi-VN" sz="2000" dirty="0"/>
                        <a:t>: gầy, nóng trong, mồ hôi trộm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Dương hư</a:t>
                      </a:r>
                      <a:r>
                        <a:rPr lang="vi-VN" sz="2000" dirty="0"/>
                        <a:t>: sợ lạnh, tay chân lạnh, phù nhẹ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Bổ khí</a:t>
                      </a:r>
                      <a:r>
                        <a:rPr lang="vi-VN" sz="2000" dirty="0"/>
                        <a:t>: Sâm, Hoàng kỳ, Cam thảo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Bổ huyết</a:t>
                      </a:r>
                      <a:r>
                        <a:rPr lang="vi-VN" sz="2000" dirty="0"/>
                        <a:t>: Đương quy, Thục địa, Bạch thược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Bổ âm</a:t>
                      </a:r>
                      <a:r>
                        <a:rPr lang="vi-VN" sz="2000" dirty="0"/>
                        <a:t>: Mạch môn, Huyền sâm, Sinh địa 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Bổ dương</a:t>
                      </a:r>
                      <a:r>
                        <a:rPr lang="vi-VN" sz="2000" dirty="0"/>
                        <a:t>: Phụ tử, Nhục quế, Lộc nhung</a:t>
                      </a:r>
                    </a:p>
                    <a:p>
                      <a:pPr algn="just">
                        <a:buNone/>
                      </a:pPr>
                      <a:r>
                        <a:rPr lang="vi-VN" sz="2000" dirty="0"/>
                        <a:t> – </a:t>
                      </a:r>
                      <a:r>
                        <a:rPr lang="vi-VN" sz="2000" b="1" dirty="0"/>
                        <a:t>Điều dưỡng</a:t>
                      </a:r>
                      <a:r>
                        <a:rPr lang="vi-VN" sz="2000" dirty="0"/>
                        <a:t>: ăn uống điều độ, nghỉ ngơi hợp lý, tinh thần thư thái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3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7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3123-57D1-4BD7-93D4-AAB3A177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03"/>
            <a:ext cx="10515600" cy="82212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II. NGOẠI NHÂN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873F-F390-4FD5-8124-99F9D555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2" y="897622"/>
            <a:ext cx="11299970" cy="527934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>
                <a:solidFill>
                  <a:srgbClr val="002060"/>
                </a:solidFill>
              </a:rPr>
              <a:t>Phong 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28B971-39F1-4A33-8FB3-B15402162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7601"/>
              </p:ext>
            </p:extLst>
          </p:nvPr>
        </p:nvGraphicFramePr>
        <p:xfrm>
          <a:off x="159390" y="1635853"/>
          <a:ext cx="11873218" cy="5222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5738">
                  <a:extLst>
                    <a:ext uri="{9D8B030D-6E8A-4147-A177-3AD203B41FA5}">
                      <a16:colId xmlns:a16="http://schemas.microsoft.com/office/drawing/2014/main" val="2061311395"/>
                    </a:ext>
                  </a:extLst>
                </a:gridCol>
                <a:gridCol w="3612924">
                  <a:extLst>
                    <a:ext uri="{9D8B030D-6E8A-4147-A177-3AD203B41FA5}">
                      <a16:colId xmlns:a16="http://schemas.microsoft.com/office/drawing/2014/main" val="720158928"/>
                    </a:ext>
                  </a:extLst>
                </a:gridCol>
                <a:gridCol w="3334556">
                  <a:extLst>
                    <a:ext uri="{9D8B030D-6E8A-4147-A177-3AD203B41FA5}">
                      <a16:colId xmlns:a16="http://schemas.microsoft.com/office/drawing/2014/main" val="3477585827"/>
                    </a:ext>
                  </a:extLst>
                </a:gridCol>
              </a:tblGrid>
              <a:tr h="7228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Phong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Ngoại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Nội phong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216717"/>
                  </a:ext>
                </a:extLst>
              </a:tr>
              <a:tr h="449931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dương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tà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hay </a:t>
                      </a:r>
                      <a:r>
                        <a:rPr lang="en-US" sz="2400" b="0" i="1" u="sng" dirty="0" err="1">
                          <a:solidFill>
                            <a:srgbClr val="002060"/>
                          </a:solidFill>
                        </a:rPr>
                        <a:t>đi</a:t>
                      </a:r>
                      <a:r>
                        <a:rPr lang="en-US" sz="2400" b="0" i="1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0" i="1" u="sng" dirty="0" err="1">
                          <a:solidFill>
                            <a:srgbClr val="002060"/>
                          </a:solidFill>
                        </a:rPr>
                        <a:t>lên</a:t>
                      </a:r>
                      <a:r>
                        <a:rPr lang="en-US" sz="2400" b="0" i="1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400" b="0" i="1" u="sng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2400" u="sng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i="1" u="sng" dirty="0" err="1">
                          <a:solidFill>
                            <a:srgbClr val="002060"/>
                          </a:solidFill>
                        </a:rPr>
                        <a:t>ngoài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bệnh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ngoài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khai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mồ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hôi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Hay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di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biến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mùa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xuân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mùa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nào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bệnh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Hay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phối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hàn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thấp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nhiệt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Sinh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công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tạng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can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( can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 co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chóng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mắt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1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06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A0F6-98F5-4CB3-875A-44069624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14"/>
            <a:ext cx="10515600" cy="78017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II. NGOẠI NHÂN 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4CD1061-72E2-405B-AE04-FF540356E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988173"/>
              </p:ext>
            </p:extLst>
          </p:nvPr>
        </p:nvGraphicFramePr>
        <p:xfrm>
          <a:off x="192948" y="1474090"/>
          <a:ext cx="11769754" cy="524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056">
                  <a:extLst>
                    <a:ext uri="{9D8B030D-6E8A-4147-A177-3AD203B41FA5}">
                      <a16:colId xmlns:a16="http://schemas.microsoft.com/office/drawing/2014/main" val="2346570837"/>
                    </a:ext>
                  </a:extLst>
                </a:gridCol>
                <a:gridCol w="4246007">
                  <a:extLst>
                    <a:ext uri="{9D8B030D-6E8A-4147-A177-3AD203B41FA5}">
                      <a16:colId xmlns:a16="http://schemas.microsoft.com/office/drawing/2014/main" val="729133690"/>
                    </a:ext>
                  </a:extLst>
                </a:gridCol>
                <a:gridCol w="3167691">
                  <a:extLst>
                    <a:ext uri="{9D8B030D-6E8A-4147-A177-3AD203B41FA5}">
                      <a16:colId xmlns:a16="http://schemas.microsoft.com/office/drawing/2014/main" val="1510652090"/>
                    </a:ext>
                  </a:extLst>
                </a:gridCol>
              </a:tblGrid>
              <a:tr h="6810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 Phong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hàn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2. Phong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nhiệt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3. Phong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thấp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79810"/>
                  </a:ext>
                </a:extLst>
              </a:tr>
              <a:tr h="456028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mạo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do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mũi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mũi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Đau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ngoại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biên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đau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lạnh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Ban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chẩn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dị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viêm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mũi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dị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do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..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mạo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sốt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bệnh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nhiễm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lạnh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họng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rêu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Viêm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tiếp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Dị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ứng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Viêm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khớp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cấp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Viêm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khớp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dạng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thấp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thoái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khớp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Đau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ngoại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biên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10375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B5A9916-1B7C-450D-819E-316B3A0A91BE}"/>
              </a:ext>
            </a:extLst>
          </p:cNvPr>
          <p:cNvSpPr/>
          <p:nvPr/>
        </p:nvSpPr>
        <p:spPr>
          <a:xfrm>
            <a:off x="2272322" y="1005494"/>
            <a:ext cx="8212822" cy="3858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Đặc tính và các chứng bệnh của phong </a:t>
            </a:r>
          </a:p>
        </p:txBody>
      </p:sp>
    </p:spTree>
    <p:extLst>
      <p:ext uri="{BB962C8B-B14F-4D97-AF65-F5344CB8AC3E}">
        <p14:creationId xmlns:p14="http://schemas.microsoft.com/office/powerpoint/2010/main" val="67339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5056BA-FE05-7710-14D5-781A572EE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926583"/>
              </p:ext>
            </p:extLst>
          </p:nvPr>
        </p:nvGraphicFramePr>
        <p:xfrm>
          <a:off x="0" y="117987"/>
          <a:ext cx="12078930" cy="691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967">
                  <a:extLst>
                    <a:ext uri="{9D8B030D-6E8A-4147-A177-3AD203B41FA5}">
                      <a16:colId xmlns:a16="http://schemas.microsoft.com/office/drawing/2014/main" val="2359263686"/>
                    </a:ext>
                  </a:extLst>
                </a:gridCol>
                <a:gridCol w="7300210">
                  <a:extLst>
                    <a:ext uri="{9D8B030D-6E8A-4147-A177-3AD203B41FA5}">
                      <a16:colId xmlns:a16="http://schemas.microsoft.com/office/drawing/2014/main" val="3236251605"/>
                    </a:ext>
                  </a:extLst>
                </a:gridCol>
                <a:gridCol w="3204753">
                  <a:extLst>
                    <a:ext uri="{9D8B030D-6E8A-4147-A177-3AD203B41FA5}">
                      <a16:colId xmlns:a16="http://schemas.microsoft.com/office/drawing/2014/main" val="3390351034"/>
                    </a:ext>
                  </a:extLst>
                </a:gridCol>
              </a:tblGrid>
              <a:tr h="45547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/>
                        <a:t>2. HÀN</a:t>
                      </a:r>
                      <a:endParaRPr lang="en-US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Giải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thích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 err="1"/>
                        <a:t>Biểu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dirty="0"/>
                        <a:t> / </a:t>
                      </a:r>
                      <a:r>
                        <a:rPr lang="en-US" sz="2000" b="1" dirty="0" err="1"/>
                        <a:t>Bệnh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lý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64946"/>
                  </a:ext>
                </a:extLst>
              </a:tr>
              <a:tr h="21338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Khái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niệm</a:t>
                      </a:r>
                      <a:r>
                        <a:rPr lang="en-US" sz="2000" b="1" dirty="0"/>
                        <a:t> &amp; </a:t>
                      </a:r>
                      <a:r>
                        <a:rPr lang="en-US" sz="2000" b="1" dirty="0" err="1"/>
                        <a:t>nguồn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gốc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Yếu tố </a:t>
                      </a:r>
                      <a:r>
                        <a:rPr lang="vi-VN" sz="2000" b="1" dirty="0"/>
                        <a:t>lạnh của khí hậu</a:t>
                      </a:r>
                      <a:r>
                        <a:rPr lang="vi-VN" sz="2000" dirty="0"/>
                        <a:t> xâm nhập (mùa đông, mưa lạnh, điều hòa lạnh, ngâm nước lạnh)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Nội thương hàn</a:t>
                      </a:r>
                      <a:r>
                        <a:rPr lang="vi-VN" sz="2000" dirty="0"/>
                        <a:t>: do ăn uống đồ sống – lạnh, thuốc hàn lương, hoặc dương khí hư khiến hàn sinh từ bên trong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000" dirty="0"/>
                        <a:t>Người cao tuổi, suy nhược, dương hư dễ cảm hàn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15018"/>
                  </a:ext>
                </a:extLst>
              </a:tr>
              <a:tr h="30181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/>
                        <a:t>Đặc tính bệnh lý chính</a:t>
                      </a:r>
                      <a:endParaRPr lang="en-US" sz="200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Thương dương</a:t>
                      </a:r>
                      <a:r>
                        <a:rPr lang="vi-VN" sz="2000" dirty="0"/>
                        <a:t>: làm hại dương khí, mất chức năng ôn ấm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Co rút</a:t>
                      </a:r>
                      <a:r>
                        <a:rPr lang="vi-VN" sz="2000" dirty="0"/>
                        <a:t>: co cứng, run, chuột rút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Ngưng trệ</a:t>
                      </a:r>
                      <a:r>
                        <a:rPr lang="vi-VN" sz="2000" dirty="0"/>
                        <a:t>: khí huyết đình trệ, đau cố định, gặp lạnh tăng, gặp ấm giảm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Thu liễm – bế tắc</a:t>
                      </a:r>
                      <a:r>
                        <a:rPr lang="vi-VN" sz="2000" dirty="0"/>
                        <a:t>: đóng lỗ chân lông, ít/không mồ hôi, đàm loãng, nước mũi trong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Trọng – trầm</a:t>
                      </a:r>
                      <a:r>
                        <a:rPr lang="vi-VN" sz="2000" dirty="0"/>
                        <a:t>: dễ đi sâu vào lý, thường kèm thấp → hàn thấp kéo dài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</a:t>
                      </a:r>
                      <a:r>
                        <a:rPr lang="vi-VN" sz="2000" b="1" dirty="0"/>
                        <a:t>Tổn tân dịch</a:t>
                      </a:r>
                      <a:r>
                        <a:rPr lang="vi-VN" sz="2000" dirty="0"/>
                        <a:t>: lâu ngày gây đàm ẩm, ứ dịch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/>
                        <a:t>Làm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giảm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chức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huyết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dễ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bệnh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mạn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82506"/>
                  </a:ext>
                </a:extLst>
              </a:tr>
              <a:tr h="12599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/>
                        <a:t>Dấu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hiệu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điển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hình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/>
                        <a:t>– Sợ lạnh, thích ấm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Tay chân lạnh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Rêu lưỡi trắng ướt </a:t>
                      </a:r>
                    </a:p>
                    <a:p>
                      <a:pPr>
                        <a:buNone/>
                      </a:pPr>
                      <a:r>
                        <a:rPr lang="vi-VN" sz="2000" dirty="0"/>
                        <a:t>– Mạch trì (chậm), khẩn (căng), trầm (sâu)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/>
                        <a:t>– </a:t>
                      </a:r>
                      <a:r>
                        <a:rPr lang="en-US" sz="2000" dirty="0" err="1"/>
                        <a:t>Cảm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lạnh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2000" dirty="0"/>
                        <a:t>– </a:t>
                      </a: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bụng</a:t>
                      </a:r>
                      <a:r>
                        <a:rPr lang="en-US" sz="2000" dirty="0"/>
                        <a:t> do </a:t>
                      </a:r>
                      <a:r>
                        <a:rPr lang="en-US" sz="2000" dirty="0" err="1"/>
                        <a:t>lạnh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2000" dirty="0"/>
                        <a:t>– </a:t>
                      </a:r>
                      <a:r>
                        <a:rPr lang="en-US" sz="2000" dirty="0" err="1"/>
                        <a:t>Đau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khớp</a:t>
                      </a:r>
                      <a:r>
                        <a:rPr lang="en-US" sz="2000" dirty="0"/>
                        <a:t> do </a:t>
                      </a:r>
                      <a:r>
                        <a:rPr lang="en-US" sz="2000" dirty="0" err="1"/>
                        <a:t>hàn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thấp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n-US" sz="2000" dirty="0"/>
                        <a:t>– Hen </a:t>
                      </a:r>
                      <a:r>
                        <a:rPr lang="en-US" sz="2000" dirty="0" err="1"/>
                        <a:t>suyễn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đàm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loãng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3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02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4492</Words>
  <Application>Microsoft Macintosh PowerPoint</Application>
  <PresentationFormat>Widescreen</PresentationFormat>
  <Paragraphs>525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Arial</vt:lpstr>
      <vt:lpstr>Wingdings</vt:lpstr>
      <vt:lpstr>Office Theme</vt:lpstr>
      <vt:lpstr> NGUYÊN NHÂN GÂY BỆNH THEO Y HỌC CỔ TRUYỀN</vt:lpstr>
      <vt:lpstr>MỤC TIÊU BÀI HỌC</vt:lpstr>
      <vt:lpstr>A. Đại cương </vt:lpstr>
      <vt:lpstr>I. CHÍNH KHÍ</vt:lpstr>
      <vt:lpstr>PowerPoint Presentation</vt:lpstr>
      <vt:lpstr>PowerPoint Presentation</vt:lpstr>
      <vt:lpstr>II. NGOẠI NHÂN </vt:lpstr>
      <vt:lpstr>II. NGOẠI NHÂN </vt:lpstr>
      <vt:lpstr>PowerPoint Presentation</vt:lpstr>
      <vt:lpstr>I. NGOẠI NHÂN </vt:lpstr>
      <vt:lpstr>PowerPoint Presentation</vt:lpstr>
      <vt:lpstr>PowerPoint Presentation</vt:lpstr>
      <vt:lpstr>PowerPoint Presentation</vt:lpstr>
      <vt:lpstr>PowerPoint Presentation</vt:lpstr>
      <vt:lpstr>I. NGOẠI NHÂN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NGOẠI NHÂN </vt:lpstr>
      <vt:lpstr>PowerPoint Presentation</vt:lpstr>
      <vt:lpstr>PowerPoint Presentation</vt:lpstr>
      <vt:lpstr>PowerPoint Presentation</vt:lpstr>
      <vt:lpstr>III. NỘI NHÂN</vt:lpstr>
      <vt:lpstr>PowerPoint Presentation</vt:lpstr>
      <vt:lpstr>PowerPoint Presentation</vt:lpstr>
      <vt:lpstr>III. BẤT NỘI NGOẠI NHÂN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NGUYÊN NHÂN GÂY BỆNH THEO Y HỌC CỔ TRUYỀN</dc:title>
  <dc:creator>bui phuong</dc:creator>
  <cp:lastModifiedBy>Vu Dung</cp:lastModifiedBy>
  <cp:revision>12</cp:revision>
  <dcterms:created xsi:type="dcterms:W3CDTF">2024-04-01T08:24:31Z</dcterms:created>
  <dcterms:modified xsi:type="dcterms:W3CDTF">2025-09-18T12:47:20Z</dcterms:modified>
</cp:coreProperties>
</file>